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429" r:id="rId54"/>
    <p:sldId id="305" r:id="rId55"/>
    <p:sldId id="306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6" d="100"/>
          <a:sy n="76" d="100"/>
        </p:scale>
        <p:origin x="930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slide" Target="slides/slide150.xml"/><Relationship Id="rId159" Type="http://schemas.openxmlformats.org/officeDocument/2006/relationships/slide" Target="slides/slide155.xml"/><Relationship Id="rId175" Type="http://schemas.openxmlformats.org/officeDocument/2006/relationships/slide" Target="slides/slide171.xml"/><Relationship Id="rId170" Type="http://schemas.openxmlformats.org/officeDocument/2006/relationships/slide" Target="slides/slide166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slide" Target="slides/slide161.xml"/><Relationship Id="rId181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72" Type="http://schemas.openxmlformats.org/officeDocument/2006/relationships/slide" Target="slides/slide168.xml"/><Relationship Id="rId180" Type="http://schemas.openxmlformats.org/officeDocument/2006/relationships/viewProps" Target="view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6EE79-EE72-4BC7-8477-9BE68A973E41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D9D8C-A8B0-4BF6-AF46-7CA3656BA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08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47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48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Feel free to live edit these slides</a:t>
            </a:r>
            <a:r>
              <a:rPr lang="en-US" baseline="0" dirty="0"/>
              <a:t> to follow along with the lesson plan. Using a whiteboard may also be beneficial.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7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Feel free to live edit these slides</a:t>
            </a:r>
            <a:r>
              <a:rPr lang="en-US" baseline="0" dirty="0"/>
              <a:t> to follow along with the lesson plan. Using a whiteboard may also be beneficial.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32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</a:t>
            </a:r>
            <a:r>
              <a:rPr lang="en-US" baseline="0" dirty="0"/>
              <a:t> the students to write the formulas down!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03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18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30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01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44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7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Using</a:t>
            </a:r>
            <a:r>
              <a:rPr lang="en-US" baseline="0"/>
              <a:t> the handout is recommended for readability.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03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84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26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3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how import java.util.*</a:t>
            </a:r>
            <a:r>
              <a:rPr lang="en-US" baseline="0" dirty="0"/>
              <a:t> imports the entire utilities library, give a small description of libraries and why we use them.</a:t>
            </a:r>
            <a:endParaRPr lang="en-US" dirty="0"/>
          </a:p>
          <a:p>
            <a:r>
              <a:rPr lang="en-US" dirty="0"/>
              <a:t>Explain all parts of the scanner: capitalization, new, system.in.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89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74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530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6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programming project today has students programming a “starter” Pokémon battle sequence.  This is a somewhat open-ended assignment, since students can submit a basic program that runs 1 or 2 interactions, or a complete battle sequence, depending on their level of understanding.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 programs for this assignment will be a lobotomized version of a Pokémon battle since students have not yet learned conditional statements.  This is a deliberate move: students can focus on building segments of code that accept basic user input, use the math class to generate random numbers to determine battle outcomes (or roll-of-the-dice or spin for the card-game and coin game versions), and return game text. Capitalize on student frustration by (or motivate students with the prospect of) hinting at a more interactive program after the next few lessons on Ch. 4 and Ch. 5.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67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wise to pass out worksheets</a:t>
            </a:r>
            <a:r>
              <a:rPr lang="en-US" baseline="0" dirty="0"/>
              <a:t> so the students can work at their own paces.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331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36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2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that problems happen when you don’t stay flexible with your programming. This image is an illustration</a:t>
            </a:r>
            <a:r>
              <a:rPr lang="en-US" baseline="0" dirty="0"/>
              <a:t> of what can happen to your program if it isn’t made adaptable.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767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545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Day is in mini lesson --- review </a:t>
            </a:r>
            <a:r>
              <a:rPr lang="en-US"/>
              <a:t>Lesson</a:t>
            </a:r>
            <a:r>
              <a:rPr lang="en-US" baseline="0"/>
              <a:t> Plan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136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220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36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Numbers</a:t>
            </a:r>
            <a:r>
              <a:rPr lang="en-US" baseline="0" dirty="0"/>
              <a:t> for example: 8 + 51 + 79 + 13 + 16 + 93 = 260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613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over the example</a:t>
            </a:r>
            <a:r>
              <a:rPr lang="en-US" baseline="0" dirty="0"/>
              <a:t> on the board is generally better for writing out problems like these.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140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over the example</a:t>
            </a:r>
            <a:r>
              <a:rPr lang="en-US" baseline="0" dirty="0"/>
              <a:t> on the board is generally better for writing out problems like these.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56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792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431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45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would we write 20 spaces? How about 25? It’s difficult or impossible for our program to change to fit our needs.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492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393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516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slides are for review if your class is struggling with Booleans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193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slides are for review if your class is struggling with Booleans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640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slides are for review if your class is struggling with Booleans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28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worksheet 3.16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72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unit is mostly done either on practice it or the board. Feel free to edit </a:t>
            </a:r>
            <a:r>
              <a:rPr lang="en-US" baseline="0"/>
              <a:t>this slide deck as you see fit!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4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this work? No.</a:t>
            </a:r>
            <a:r>
              <a:rPr lang="en-US" baseline="0" dirty="0"/>
              <a:t> Get the class to explain why this doesn’t work (outside scope!).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72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this work? No.</a:t>
            </a:r>
            <a:r>
              <a:rPr lang="en-US" baseline="0" dirty="0"/>
              <a:t> Get the class to explain why this doesn’t work (outside scope!).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5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argument’s value</a:t>
            </a:r>
            <a:r>
              <a:rPr lang="en-US" baseline="0" dirty="0"/>
              <a:t> is assigned to the formal parameter! Make sure the students know the difference; only the formal parameter is used in the method.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79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64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what each part of the code does. Go over what happens when you change</a:t>
            </a:r>
            <a:r>
              <a:rPr lang="en-US" baseline="0" dirty="0"/>
              <a:t> portions of the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5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6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84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7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13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5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9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97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2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1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88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43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49E53-CD4A-49B1-9C77-44697CA1958F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3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7K5LEE9xxw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Review &amp; Reteach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[ 3.00 ]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287169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Consider the following code segment: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x = 1;</a:t>
            </a: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y = 8;</a:t>
            </a: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z = x + y;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x = z / 4;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y = x + 1;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z += y;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(A) 13 </a:t>
            </a:r>
          </a:p>
          <a:p>
            <a:pPr marL="0" indent="0">
              <a:buNone/>
            </a:pPr>
            <a:r>
              <a:rPr lang="pt-BR" dirty="0"/>
              <a:t>(B) 12.25 </a:t>
            </a:r>
          </a:p>
          <a:p>
            <a:pPr marL="0" indent="0">
              <a:buNone/>
            </a:pPr>
            <a:r>
              <a:rPr lang="pt-BR" dirty="0"/>
              <a:t>(C) 1 </a:t>
            </a:r>
          </a:p>
          <a:p>
            <a:pPr marL="0" indent="0">
              <a:buNone/>
            </a:pPr>
            <a:r>
              <a:rPr lang="pt-BR" dirty="0"/>
              <a:t>(D) 8 </a:t>
            </a:r>
          </a:p>
          <a:p>
            <a:pPr marL="0" indent="0">
              <a:buNone/>
            </a:pPr>
            <a:r>
              <a:rPr lang="pt-BR" dirty="0"/>
              <a:t>(E) 12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954262"/>
            <a:ext cx="93065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What is the value of z after this code segment is executed?</a:t>
            </a:r>
          </a:p>
        </p:txBody>
      </p:sp>
    </p:spTree>
    <p:extLst>
      <p:ext uri="{BB962C8B-B14F-4D97-AF65-F5344CB8AC3E}">
        <p14:creationId xmlns:p14="http://schemas.microsoft.com/office/powerpoint/2010/main" val="17642259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y is a multiple of z</a:t>
            </a:r>
          </a:p>
        </p:txBody>
      </p:sp>
    </p:spTree>
    <p:extLst>
      <p:ext uri="{BB962C8B-B14F-4D97-AF65-F5344CB8AC3E}">
        <p14:creationId xmlns:p14="http://schemas.microsoft.com/office/powerpoint/2010/main" val="39324344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y is a non-negative one digit number</a:t>
            </a:r>
          </a:p>
        </p:txBody>
      </p:sp>
    </p:spTree>
    <p:extLst>
      <p:ext uri="{BB962C8B-B14F-4D97-AF65-F5344CB8AC3E}">
        <p14:creationId xmlns:p14="http://schemas.microsoft.com/office/powerpoint/2010/main" val="3447973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== 4</a:t>
            </a:r>
          </a:p>
        </p:txBody>
      </p:sp>
    </p:spTree>
    <p:extLst>
      <p:ext uri="{BB962C8B-B14F-4D97-AF65-F5344CB8AC3E}">
        <p14:creationId xmlns:p14="http://schemas.microsoft.com/office/powerpoint/2010/main" val="12882143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== y</a:t>
            </a:r>
          </a:p>
        </p:txBody>
      </p:sp>
    </p:spTree>
    <p:extLst>
      <p:ext uri="{BB962C8B-B14F-4D97-AF65-F5344CB8AC3E}">
        <p14:creationId xmlns:p14="http://schemas.microsoft.com/office/powerpoint/2010/main" val="40662922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== z</a:t>
            </a:r>
          </a:p>
        </p:txBody>
      </p:sp>
    </p:spTree>
    <p:extLst>
      <p:ext uri="{BB962C8B-B14F-4D97-AF65-F5344CB8AC3E}">
        <p14:creationId xmlns:p14="http://schemas.microsoft.com/office/powerpoint/2010/main" val="8131186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+ y &gt; 0</a:t>
            </a:r>
          </a:p>
        </p:txBody>
      </p:sp>
    </p:spTree>
    <p:extLst>
      <p:ext uri="{BB962C8B-B14F-4D97-AF65-F5344CB8AC3E}">
        <p14:creationId xmlns:p14="http://schemas.microsoft.com/office/powerpoint/2010/main" val="33815430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y * y &lt;= z</a:t>
            </a:r>
          </a:p>
        </p:txBody>
      </p:sp>
    </p:spTree>
    <p:extLst>
      <p:ext uri="{BB962C8B-B14F-4D97-AF65-F5344CB8AC3E}">
        <p14:creationId xmlns:p14="http://schemas.microsoft.com/office/powerpoint/2010/main" val="29680769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9247" y="3602038"/>
            <a:ext cx="11086353" cy="1655762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x * (y + 2) &gt; y – (y + z) * 2</a:t>
            </a:r>
          </a:p>
        </p:txBody>
      </p:sp>
    </p:spTree>
    <p:extLst>
      <p:ext uri="{BB962C8B-B14F-4D97-AF65-F5344CB8AC3E}">
        <p14:creationId xmlns:p14="http://schemas.microsoft.com/office/powerpoint/2010/main" val="31662157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x = 10 then {</a:t>
            </a:r>
          </a:p>
        </p:txBody>
      </p:sp>
    </p:spTree>
    <p:extLst>
      <p:ext uri="{BB962C8B-B14F-4D97-AF65-F5344CB8AC3E}">
        <p14:creationId xmlns:p14="http://schemas.microsoft.com/office/powerpoint/2010/main" val="21765775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[x = 10] {</a:t>
            </a:r>
          </a:p>
        </p:txBody>
      </p:sp>
    </p:spTree>
    <p:extLst>
      <p:ext uri="{BB962C8B-B14F-4D97-AF65-F5344CB8AC3E}">
        <p14:creationId xmlns:p14="http://schemas.microsoft.com/office/powerpoint/2010/main" val="315216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9. What value does the following expression evaluate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57399"/>
            <a:ext cx="10725443" cy="41195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( 1  + 2.0 + 3 ) / 4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lphaUcParenBoth"/>
            </a:pPr>
            <a:r>
              <a:rPr lang="en-US" dirty="0"/>
              <a:t>1 </a:t>
            </a:r>
          </a:p>
          <a:p>
            <a:pPr marL="0" indent="0">
              <a:buNone/>
            </a:pPr>
            <a:r>
              <a:rPr lang="en-US" dirty="0"/>
              <a:t>(B) 1.5 </a:t>
            </a:r>
          </a:p>
          <a:p>
            <a:pPr marL="0" indent="0">
              <a:buNone/>
            </a:pPr>
            <a:r>
              <a:rPr lang="en-US" dirty="0"/>
              <a:t>(C) 2 </a:t>
            </a:r>
          </a:p>
          <a:p>
            <a:pPr marL="0" indent="0">
              <a:buNone/>
            </a:pPr>
            <a:r>
              <a:rPr lang="en-US" dirty="0"/>
              <a:t>(D) "12.034" </a:t>
            </a:r>
          </a:p>
          <a:p>
            <a:pPr marL="0" indent="0">
              <a:buNone/>
            </a:pPr>
            <a:r>
              <a:rPr lang="en-US" dirty="0"/>
              <a:t>(E) Nothing, because Java expressions cannot mix  </a:t>
            </a:r>
            <a:r>
              <a:rPr lang="en-US" dirty="0" err="1"/>
              <a:t>int</a:t>
            </a:r>
            <a:r>
              <a:rPr lang="en-US" dirty="0"/>
              <a:t>  and  double types.</a:t>
            </a: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017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equals 42) {</a:t>
            </a:r>
          </a:p>
        </p:txBody>
      </p:sp>
    </p:spTree>
    <p:extLst>
      <p:ext uri="{BB962C8B-B14F-4D97-AF65-F5344CB8AC3E}">
        <p14:creationId xmlns:p14="http://schemas.microsoft.com/office/powerpoint/2010/main" val="216065049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== y) {</a:t>
            </a:r>
          </a:p>
        </p:txBody>
      </p:sp>
    </p:spTree>
    <p:extLst>
      <p:ext uri="{BB962C8B-B14F-4D97-AF65-F5344CB8AC3E}">
        <p14:creationId xmlns:p14="http://schemas.microsoft.com/office/powerpoint/2010/main" val="29715778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&gt; 8) {</a:t>
            </a:r>
          </a:p>
        </p:txBody>
      </p:sp>
    </p:spTree>
    <p:extLst>
      <p:ext uri="{BB962C8B-B14F-4D97-AF65-F5344CB8AC3E}">
        <p14:creationId xmlns:p14="http://schemas.microsoft.com/office/powerpoint/2010/main" val="22072240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&lt;= 7) {</a:t>
            </a:r>
          </a:p>
        </p:txBody>
      </p:sp>
    </p:spTree>
    <p:extLst>
      <p:ext uri="{BB962C8B-B14F-4D97-AF65-F5344CB8AC3E}">
        <p14:creationId xmlns:p14="http://schemas.microsoft.com/office/powerpoint/2010/main" val="27631395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7323"/>
            <a:ext cx="10515600" cy="60562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Oops4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main(String[]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 = 7,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b = 42;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minimum(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if {smaller = a}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(“a is the smallest!”);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//Returns the minimum of the parameters a and b.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public static void minimum 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b){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if (a &lt; b)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smaller = a;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} else (a = b)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smaller = b;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return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smaller;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89144" y="5377416"/>
            <a:ext cx="43646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Correct one of the (7) errors </a:t>
            </a:r>
          </a:p>
          <a:p>
            <a:pPr algn="ctr"/>
            <a:r>
              <a:rPr lang="en-US" sz="2800" dirty="0"/>
              <a:t>in the following code.</a:t>
            </a:r>
          </a:p>
        </p:txBody>
      </p:sp>
    </p:spTree>
    <p:extLst>
      <p:ext uri="{BB962C8B-B14F-4D97-AF65-F5344CB8AC3E}">
        <p14:creationId xmlns:p14="http://schemas.microsoft.com/office/powerpoint/2010/main" val="807440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4.1 “Nested if/else” and “Object Equality”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4 self-check questions 7 – 9 and exercises #1 &amp; 2</a:t>
            </a:r>
          </a:p>
        </p:txBody>
      </p:sp>
    </p:spTree>
    <p:extLst>
      <p:ext uri="{BB962C8B-B14F-4D97-AF65-F5344CB8AC3E}">
        <p14:creationId xmlns:p14="http://schemas.microsoft.com/office/powerpoint/2010/main" val="30282344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Nested if/else Statements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[ 3.10 ]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29290938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96235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dirty="0"/>
              <a:t>Practice It: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75910"/>
            <a:ext cx="9144000" cy="1655762"/>
          </a:xfrm>
        </p:spPr>
        <p:txBody>
          <a:bodyPr>
            <a:noAutofit/>
          </a:bodyPr>
          <a:lstStyle/>
          <a:p>
            <a:r>
              <a:rPr lang="en-US" sz="3200" dirty="0"/>
              <a:t>ifElseMystery1</a:t>
            </a:r>
          </a:p>
          <a:p>
            <a:r>
              <a:rPr lang="en-US" sz="3200" dirty="0"/>
              <a:t>ifElseMystery2</a:t>
            </a:r>
          </a:p>
          <a:p>
            <a:r>
              <a:rPr lang="en-US" sz="3200" dirty="0"/>
              <a:t>season</a:t>
            </a:r>
          </a:p>
        </p:txBody>
      </p:sp>
    </p:spTree>
    <p:extLst>
      <p:ext uri="{BB962C8B-B14F-4D97-AF65-F5344CB8AC3E}">
        <p14:creationId xmlns:p14="http://schemas.microsoft.com/office/powerpoint/2010/main" val="22133097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4.1 “Factoring if/else Statements” and “Testing Multiple Conditions”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exercises #4 and 5</a:t>
            </a:r>
          </a:p>
        </p:txBody>
      </p:sp>
    </p:spTree>
    <p:extLst>
      <p:ext uri="{BB962C8B-B14F-4D97-AF65-F5344CB8AC3E}">
        <p14:creationId xmlns:p14="http://schemas.microsoft.com/office/powerpoint/2010/main" val="173912264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Reducing Redundancy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[ 3.11 ]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3502627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10. What value does the following expression evaluate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57399"/>
            <a:ext cx="10725443" cy="41195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1 + 2 + 3 + “4” + 5 + 6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lphaUcParenBoth"/>
            </a:pPr>
            <a:r>
              <a:rPr lang="en-US" dirty="0"/>
              <a:t>21</a:t>
            </a:r>
          </a:p>
          <a:p>
            <a:pPr marL="0" indent="0">
              <a:buNone/>
            </a:pPr>
            <a:r>
              <a:rPr lang="en-US" dirty="0"/>
              <a:t>(B) 123456 </a:t>
            </a:r>
          </a:p>
          <a:p>
            <a:pPr marL="0" indent="0">
              <a:buNone/>
            </a:pPr>
            <a:r>
              <a:rPr lang="en-US" dirty="0"/>
              <a:t>(C) “6456”</a:t>
            </a:r>
          </a:p>
          <a:p>
            <a:pPr marL="0" indent="0">
              <a:buNone/>
            </a:pPr>
            <a:r>
              <a:rPr lang="en-US" dirty="0"/>
              <a:t>(D) "123456" </a:t>
            </a:r>
          </a:p>
          <a:p>
            <a:pPr marL="0" indent="0">
              <a:buNone/>
            </a:pPr>
            <a:r>
              <a:rPr lang="en-US" dirty="0"/>
              <a:t>(E) Nothing, because Java expressions cannot mix  </a:t>
            </a:r>
            <a:r>
              <a:rPr lang="en-US" dirty="0" err="1"/>
              <a:t>int</a:t>
            </a:r>
            <a:r>
              <a:rPr lang="en-US" dirty="0"/>
              <a:t>  and  String types.</a:t>
            </a: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6823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3439"/>
            <a:ext cx="9144000" cy="2387600"/>
          </a:xfrm>
        </p:spPr>
        <p:txBody>
          <a:bodyPr/>
          <a:lstStyle/>
          <a:p>
            <a:r>
              <a:rPr lang="en-US" dirty="0"/>
              <a:t>Classroom Competition</a:t>
            </a:r>
          </a:p>
        </p:txBody>
      </p:sp>
    </p:spTree>
    <p:extLst>
      <p:ext uri="{BB962C8B-B14F-4D97-AF65-F5344CB8AC3E}">
        <p14:creationId xmlns:p14="http://schemas.microsoft.com/office/powerpoint/2010/main" val="4082921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Factor out redundant code from the following example by moving it out of the if/else statement, preserving the same output.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 30) {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a = 2;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x++;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Spongebob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Squarepants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! “ + x);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 else {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a = 2;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Spongebob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Squarepants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! “ + x);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290092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26635"/>
            <a:ext cx="10515600" cy="547846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= 1000;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Scanner console = new Scanner(System.in);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(“Is your money multiplied 1 or 2 times? ”);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times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(times == 1) {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(“And how much are you contributing? “);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donation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sum = sum +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count1++;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total = total +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(times == 2) {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(“And how much are you contributing? “);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donation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sum = sum + 2 *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count2++;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total = total +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36398" y="6065184"/>
            <a:ext cx="7988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Rewrite the poorly-structured code given here, so it avoids redundancy. </a:t>
            </a:r>
          </a:p>
          <a:p>
            <a:pPr algn="r"/>
            <a:r>
              <a:rPr lang="en-US" dirty="0"/>
              <a:t>For the case of this competition, you can assume that the user always inputs 1 or 2.</a:t>
            </a:r>
          </a:p>
        </p:txBody>
      </p:sp>
    </p:spTree>
    <p:extLst>
      <p:ext uri="{BB962C8B-B14F-4D97-AF65-F5344CB8AC3E}">
        <p14:creationId xmlns:p14="http://schemas.microsoft.com/office/powerpoint/2010/main" val="212082726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45920"/>
            <a:ext cx="9144000" cy="2387600"/>
          </a:xfrm>
        </p:spPr>
        <p:txBody>
          <a:bodyPr/>
          <a:lstStyle/>
          <a:p>
            <a:r>
              <a:rPr lang="en-US" dirty="0"/>
              <a:t>Outline Chapter 4</a:t>
            </a:r>
          </a:p>
        </p:txBody>
      </p:sp>
    </p:spTree>
    <p:extLst>
      <p:ext uri="{BB962C8B-B14F-4D97-AF65-F5344CB8AC3E}">
        <p14:creationId xmlns:p14="http://schemas.microsoft.com/office/powerpoint/2010/main" val="39888947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4.2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Finish outlining Chapter 4, excluding sections 4.3, 4.4, and 4.5</a:t>
            </a:r>
          </a:p>
        </p:txBody>
      </p:sp>
    </p:spTree>
    <p:extLst>
      <p:ext uri="{BB962C8B-B14F-4D97-AF65-F5344CB8AC3E}">
        <p14:creationId xmlns:p14="http://schemas.microsoft.com/office/powerpoint/2010/main" val="12152394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Cumulative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[ 3.12 ]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25382620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61321"/>
            <a:ext cx="9144000" cy="2387600"/>
          </a:xfrm>
        </p:spPr>
        <p:txBody>
          <a:bodyPr/>
          <a:lstStyle/>
          <a:p>
            <a:r>
              <a:rPr lang="en-US" dirty="0"/>
              <a:t>Class Activity</a:t>
            </a:r>
          </a:p>
        </p:txBody>
      </p:sp>
    </p:spTree>
    <p:extLst>
      <p:ext uri="{BB962C8B-B14F-4D97-AF65-F5344CB8AC3E}">
        <p14:creationId xmlns:p14="http://schemas.microsoft.com/office/powerpoint/2010/main" val="32544027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= 0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(all numbers to sum)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obtain “next” with Scanner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sum += next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** remember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import.java.util.* </a:t>
            </a:r>
            <a:r>
              <a:rPr lang="en-US" dirty="0">
                <a:cs typeface="Courier New" panose="02070309020205020404" pitchFamily="49" charset="0"/>
              </a:rPr>
              <a:t>(why)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166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the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Use a whiteboard or type it out up on the screen!</a:t>
            </a:r>
          </a:p>
        </p:txBody>
      </p:sp>
    </p:spTree>
    <p:extLst>
      <p:ext uri="{BB962C8B-B14F-4D97-AF65-F5344CB8AC3E}">
        <p14:creationId xmlns:p14="http://schemas.microsoft.com/office/powerpoint/2010/main" val="24549642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(all numbers to compare){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obtain “next” with scanner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if (next &gt; max) {   or 	if(next &lt; min){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max = next 				min = next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02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1347" y="1016223"/>
            <a:ext cx="978888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sz="3000" dirty="0"/>
              <a:t>11. Consider the following code segment: 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2;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8;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+= 2)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", ");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 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("Whom do we appreciate?"); 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2400" dirty="0"/>
              <a:t>What is output when this code segment is executed?  </a:t>
            </a:r>
          </a:p>
          <a:p>
            <a:endParaRPr lang="en-US" dirty="0"/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Hello, world.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1, 2, 3, 4, Whom do we appreciate?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4, 3, 2, 1, Whom do we appreciate?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2, 4, 6, 8, Whom do we appreciate?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8, 6, 4, 2, Whom do we appreciate?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80142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the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Use a whiteboard or type it out up on the screen!</a:t>
            </a:r>
          </a:p>
        </p:txBody>
      </p:sp>
    </p:spTree>
    <p:extLst>
      <p:ext uri="{BB962C8B-B14F-4D97-AF65-F5344CB8AC3E}">
        <p14:creationId xmlns:p14="http://schemas.microsoft.com/office/powerpoint/2010/main" val="253851215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3439"/>
            <a:ext cx="9144000" cy="2387600"/>
          </a:xfrm>
        </p:spPr>
        <p:txBody>
          <a:bodyPr/>
          <a:lstStyle/>
          <a:p>
            <a:r>
              <a:rPr lang="en-US" dirty="0"/>
              <a:t>Worksheet</a:t>
            </a:r>
          </a:p>
        </p:txBody>
      </p:sp>
    </p:spTree>
    <p:extLst>
      <p:ext uri="{BB962C8B-B14F-4D97-AF65-F5344CB8AC3E}">
        <p14:creationId xmlns:p14="http://schemas.microsoft.com/office/powerpoint/2010/main" val="33337365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5.1 (skip “do/while loops”)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4 Programming Project 2</a:t>
            </a:r>
          </a:p>
        </p:txBody>
      </p:sp>
    </p:spTree>
    <p:extLst>
      <p:ext uri="{BB962C8B-B14F-4D97-AF65-F5344CB8AC3E}">
        <p14:creationId xmlns:p14="http://schemas.microsoft.com/office/powerpoint/2010/main" val="37340631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While Loops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[ 3.13 ]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4655149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6826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Pseudocode for </a:t>
            </a:r>
            <a:r>
              <a:rPr lang="en-US" sz="4800" dirty="0" err="1"/>
              <a:t>Pokemon</a:t>
            </a:r>
            <a:r>
              <a:rPr lang="en-US" sz="4800" dirty="0"/>
              <a:t> Damage</a:t>
            </a:r>
          </a:p>
        </p:txBody>
      </p:sp>
    </p:spTree>
    <p:extLst>
      <p:ext uri="{BB962C8B-B14F-4D97-AF65-F5344CB8AC3E}">
        <p14:creationId xmlns:p14="http://schemas.microsoft.com/office/powerpoint/2010/main" val="346221200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definite loops: </a:t>
            </a:r>
            <a:r>
              <a:rPr lang="en-US" dirty="0"/>
              <a:t>Executes a known number of times.</a:t>
            </a:r>
            <a:endParaRPr lang="en-US" b="1" dirty="0"/>
          </a:p>
          <a:p>
            <a:r>
              <a:rPr lang="en-US" dirty="0"/>
              <a:t>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/>
              <a:t> loops</a:t>
            </a:r>
          </a:p>
          <a:p>
            <a:pPr lvl="1"/>
            <a:r>
              <a:rPr lang="en-US" dirty="0"/>
              <a:t>Print “hello” 10 times.</a:t>
            </a:r>
          </a:p>
          <a:p>
            <a:pPr lvl="1"/>
            <a:r>
              <a:rPr lang="en-US" dirty="0"/>
              <a:t>Find all the prime numbers up to integer n.</a:t>
            </a:r>
          </a:p>
          <a:p>
            <a:pPr lvl="1"/>
            <a:r>
              <a:rPr lang="en-US" dirty="0"/>
              <a:t>Print each odd number between 5 and 127.</a:t>
            </a:r>
          </a:p>
          <a:p>
            <a:pPr marL="0" indent="0">
              <a:buNone/>
            </a:pPr>
            <a:r>
              <a:rPr lang="en-US" b="1" dirty="0"/>
              <a:t>indefinite loops: </a:t>
            </a:r>
            <a:r>
              <a:rPr lang="en-US" dirty="0"/>
              <a:t>One where the number of times it’s run is not known.</a:t>
            </a:r>
          </a:p>
          <a:p>
            <a:pPr lvl="1"/>
            <a:r>
              <a:rPr lang="en-US" dirty="0"/>
              <a:t>Prompts the user until they type a non-negative number.</a:t>
            </a:r>
          </a:p>
          <a:p>
            <a:pPr lvl="1"/>
            <a:r>
              <a:rPr lang="en-US" dirty="0"/>
              <a:t>Print random numbers until a prime number is printed.</a:t>
            </a:r>
          </a:p>
          <a:p>
            <a:pPr lvl="1"/>
            <a:r>
              <a:rPr lang="en-US" dirty="0"/>
              <a:t>Repeat until the user types “q” to quit.</a:t>
            </a:r>
          </a:p>
        </p:txBody>
      </p:sp>
    </p:spTree>
    <p:extLst>
      <p:ext uri="{BB962C8B-B14F-4D97-AF65-F5344CB8AC3E}">
        <p14:creationId xmlns:p14="http://schemas.microsoft.com/office/powerpoint/2010/main" val="91713891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/>
              <a:t> loop: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/>
              <a:t> loop : Repeatedly executes its body as long as the test is true.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while (test)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600" b="1" dirty="0">
                <a:cs typeface="Courier New" panose="02070309020205020404" pitchFamily="49" charset="0"/>
              </a:rPr>
              <a:t>statements(s);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while 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&lt;= 200) {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+ “ ”);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* 2;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84244541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1934381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while loop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3052689"/>
            <a:ext cx="5157787" cy="3136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10)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1934381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for loop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3052689"/>
            <a:ext cx="5822576" cy="3136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10;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42616" y="808988"/>
            <a:ext cx="5859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21653029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How many times does this loop execute? </a:t>
            </a:r>
          </a:p>
          <a:p>
            <a:pPr marL="0" indent="0">
              <a:buNone/>
            </a:pPr>
            <a:r>
              <a:rPr lang="en-US" dirty="0"/>
              <a:t>What is the output?</a:t>
            </a:r>
          </a:p>
          <a:p>
            <a:pPr marL="0" indent="0">
              <a:buNone/>
            </a:pPr>
            <a:r>
              <a:rPr lang="en-US" dirty="0"/>
              <a:t>Try rewrite this loop as a for loop.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n = 91;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factor = 2;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while (n % factor != 0)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factor++;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(“First factor is “ + factor);</a:t>
            </a:r>
          </a:p>
        </p:txBody>
      </p:sp>
    </p:spTree>
    <p:extLst>
      <p:ext uri="{BB962C8B-B14F-4D97-AF65-F5344CB8AC3E}">
        <p14:creationId xmlns:p14="http://schemas.microsoft.com/office/powerpoint/2010/main" val="41636423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Practice-It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 on the following practice-it problems:</a:t>
            </a:r>
          </a:p>
          <a:p>
            <a:r>
              <a:rPr lang="en-US" dirty="0" err="1"/>
              <a:t>whileLoops</a:t>
            </a:r>
            <a:endParaRPr lang="en-US" dirty="0"/>
          </a:p>
          <a:p>
            <a:r>
              <a:rPr lang="en-US" dirty="0" err="1"/>
              <a:t>forToWhile</a:t>
            </a:r>
            <a:endParaRPr lang="en-US" dirty="0"/>
          </a:p>
          <a:p>
            <a:r>
              <a:rPr lang="en-US" dirty="0"/>
              <a:t>whileLoopMystery1</a:t>
            </a:r>
          </a:p>
          <a:p>
            <a:r>
              <a:rPr lang="en-US" dirty="0"/>
              <a:t>whileLoopMystery2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there’s extra time, work on “</a:t>
            </a:r>
            <a:r>
              <a:rPr lang="en-US" dirty="0" err="1"/>
              <a:t>gcd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7607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7143" y="1331518"/>
            <a:ext cx="78674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12. Consider the following code segment:   </a:t>
            </a:r>
          </a:p>
          <a:p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1;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double y = x;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y / 2; 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z =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)(y + 1.6);  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2400" dirty="0"/>
              <a:t>What is the value of  z  after this code segment has executed?</a:t>
            </a:r>
          </a:p>
          <a:p>
            <a:r>
              <a:rPr lang="en-US" dirty="0"/>
              <a:t> 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2183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5.1 “Random Numbers”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5 self-check questions 1 – 4 an exercise 2</a:t>
            </a:r>
          </a:p>
        </p:txBody>
      </p:sp>
    </p:spTree>
    <p:extLst>
      <p:ext uri="{BB962C8B-B14F-4D97-AF65-F5344CB8AC3E}">
        <p14:creationId xmlns:p14="http://schemas.microsoft.com/office/powerpoint/2010/main" val="40963951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Random Numbers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[ 3.14 ]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38645078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use randomization?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Create an enemy that spawns after some random amount of time, but between 7 and 23 seconds.</a:t>
            </a:r>
          </a:p>
          <a:p>
            <a:pPr marL="0" indent="0">
              <a:buNone/>
            </a:pPr>
            <a:r>
              <a:rPr lang="en-US" sz="2400" dirty="0"/>
              <a:t> </a:t>
            </a:r>
          </a:p>
          <a:p>
            <a:pPr marL="0" indent="0">
              <a:buNone/>
            </a:pPr>
            <a:r>
              <a:rPr lang="en-US" sz="2400" dirty="0"/>
              <a:t>Pick a random item from a list of 100 words the user needs to guess in Hangman</a:t>
            </a:r>
          </a:p>
          <a:p>
            <a:pPr marL="0" indent="0">
              <a:buNone/>
            </a:pPr>
            <a:r>
              <a:rPr lang="en-US" sz="2400" dirty="0"/>
              <a:t> </a:t>
            </a:r>
          </a:p>
          <a:p>
            <a:pPr marL="0" indent="0">
              <a:buNone/>
            </a:pPr>
            <a:r>
              <a:rPr lang="en-US" sz="2400" dirty="0"/>
              <a:t>Create a new username between 6 and 10 characters picking randomly what each character is, from lower/capital letters and numbers.</a:t>
            </a:r>
          </a:p>
          <a:p>
            <a:pPr marL="0" indent="0">
              <a:buNone/>
            </a:pPr>
            <a:r>
              <a:rPr lang="en-US" sz="2400" dirty="0"/>
              <a:t> </a:t>
            </a:r>
          </a:p>
          <a:p>
            <a:pPr marL="0" indent="0">
              <a:buNone/>
            </a:pPr>
            <a:r>
              <a:rPr lang="en-US" sz="2400" dirty="0"/>
              <a:t>Make a ball bounce, but not precisely, by adding random angles to the bounce.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311160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random numbers: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make a random object?</a:t>
            </a:r>
          </a:p>
        </p:txBody>
      </p:sp>
    </p:spTree>
    <p:extLst>
      <p:ext uri="{BB962C8B-B14F-4D97-AF65-F5344CB8AC3E}">
        <p14:creationId xmlns:p14="http://schemas.microsoft.com/office/powerpoint/2010/main" val="209375608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random numbers: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make a random object?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Random r = new Random();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178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random numbers: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Random r = new Random();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(6); //Gives a number between 0 and 5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(6) + 1; //between 1 and 6.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(“You rolled a “ + result);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44257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an expression that simulates a roll of a 20 – sided dice.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an expression that yields a random number between 0.0 and 1.0.</a:t>
            </a:r>
          </a:p>
        </p:txBody>
      </p:sp>
      <p:pic>
        <p:nvPicPr>
          <p:cNvPr id="1028" name="Picture 4" descr="https://upload.wikimedia.org/wikipedia/commons/thumb/8/84/Twenty_sided_dice.svg/2000px-Twenty_sided_dic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09" y="4117180"/>
            <a:ext cx="1836581" cy="211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71546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5.2: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= random integer between -2^21 and (2^31 -1)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(max) = random integer between 0 and (max – 1)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nextDouble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= random real number between 0.0 and 1.0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nextBoolean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= random logical value of true or false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Priming the loop.</a:t>
            </a:r>
          </a:p>
        </p:txBody>
      </p:sp>
    </p:spTree>
    <p:extLst>
      <p:ext uri="{BB962C8B-B14F-4D97-AF65-F5344CB8AC3E}">
        <p14:creationId xmlns:p14="http://schemas.microsoft.com/office/powerpoint/2010/main" val="156552094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Practice-It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 on the following practice-it problems:</a:t>
            </a:r>
          </a:p>
          <a:p>
            <a:r>
              <a:rPr lang="en-US" dirty="0" err="1"/>
              <a:t>randomRangeABCDE</a:t>
            </a:r>
            <a:endParaRPr lang="en-US" dirty="0"/>
          </a:p>
          <a:p>
            <a:r>
              <a:rPr lang="en-US" dirty="0"/>
              <a:t>randomInteger0to1</a:t>
            </a:r>
          </a:p>
          <a:p>
            <a:r>
              <a:rPr lang="en-US" dirty="0"/>
              <a:t>randomOddInteger50to99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there’s extra time, work on </a:t>
            </a:r>
            <a:r>
              <a:rPr lang="en-US" dirty="0" err="1"/>
              <a:t>randomX</a:t>
            </a:r>
            <a:r>
              <a:rPr lang="en-US" dirty="0"/>
              <a:t> and </a:t>
            </a:r>
            <a:r>
              <a:rPr lang="en-US" dirty="0" err="1"/>
              <a:t>randomLines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If there’s even more extra time, work on </a:t>
            </a:r>
            <a:r>
              <a:rPr lang="en-US" dirty="0" err="1"/>
              <a:t>threeHeads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669391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5.2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5 programming project 1.</a:t>
            </a:r>
          </a:p>
        </p:txBody>
      </p:sp>
    </p:spTree>
    <p:extLst>
      <p:ext uri="{BB962C8B-B14F-4D97-AF65-F5344CB8AC3E}">
        <p14:creationId xmlns:p14="http://schemas.microsoft.com/office/powerpoint/2010/main" val="3066058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3384" y="1969478"/>
            <a:ext cx="1102494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13. Consider the following code segment: 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3;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("Hey");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!");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What is output when this code segment is executed?  Hint: curly braces { } are missing.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359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Fencepost &amp; Sentinel Loops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[ 3.15 ]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51336828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Prepare a 5 minute lesson and a 2 – 5 minute class activity to teach a topic using this grading rubric: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57723"/>
              </p:ext>
            </p:extLst>
          </p:nvPr>
        </p:nvGraphicFramePr>
        <p:xfrm>
          <a:off x="2827020" y="3035140"/>
          <a:ext cx="6537960" cy="3131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0685">
                  <a:extLst>
                    <a:ext uri="{9D8B030D-6E8A-4147-A177-3AD203B41FA5}">
                      <a16:colId xmlns:a16="http://schemas.microsoft.com/office/drawing/2014/main" val="4048889259"/>
                    </a:ext>
                  </a:extLst>
                </a:gridCol>
                <a:gridCol w="1670685">
                  <a:extLst>
                    <a:ext uri="{9D8B030D-6E8A-4147-A177-3AD203B41FA5}">
                      <a16:colId xmlns:a16="http://schemas.microsoft.com/office/drawing/2014/main" val="3476441090"/>
                    </a:ext>
                  </a:extLst>
                </a:gridCol>
                <a:gridCol w="1598295">
                  <a:extLst>
                    <a:ext uri="{9D8B030D-6E8A-4147-A177-3AD203B41FA5}">
                      <a16:colId xmlns:a16="http://schemas.microsoft.com/office/drawing/2014/main" val="2000673487"/>
                    </a:ext>
                  </a:extLst>
                </a:gridCol>
                <a:gridCol w="1598295">
                  <a:extLst>
                    <a:ext uri="{9D8B030D-6E8A-4147-A177-3AD203B41FA5}">
                      <a16:colId xmlns:a16="http://schemas.microsoft.com/office/drawing/2014/main" val="2425536375"/>
                    </a:ext>
                  </a:extLst>
                </a:gridCol>
              </a:tblGrid>
              <a:tr h="1203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9856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and an example with proper syntax.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or an example with proper syntax.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or an example with proper syntax with one mistake.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or an example with proper syntax with many mistakes.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6905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as helpful contrast.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that is marginally helpful.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that does not add to comprehension.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that adds confusion, or presentation does not include a non-example.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905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helpful tip that is clearly explained and concisely stated.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Presentation includes a helpful tip that is clearly explained or concisely stated.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helpful tip that is not clearly explained and may include a small error.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Presentation does not include a helpful tip or hint.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6467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29752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US" sz="2400" dirty="0"/>
              <a:t>Who is going to speak when?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How are you going to illustrate the flow of control?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What do you need to have up on the board to illustrate your mini-lesson and who is in charge of writing it out?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Where and how will you feature the output produced by your code segment?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What is your mini-activity going to look like?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530737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40078"/>
            <a:ext cx="9144000" cy="2387600"/>
          </a:xfrm>
        </p:spPr>
        <p:txBody>
          <a:bodyPr/>
          <a:lstStyle/>
          <a:p>
            <a:r>
              <a:rPr lang="en-US" dirty="0"/>
              <a:t>Presentations</a:t>
            </a:r>
          </a:p>
        </p:txBody>
      </p:sp>
    </p:spTree>
    <p:extLst>
      <p:ext uri="{BB962C8B-B14F-4D97-AF65-F5344CB8AC3E}">
        <p14:creationId xmlns:p14="http://schemas.microsoft.com/office/powerpoint/2010/main" val="359071069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5.3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5 exercises 6 and 8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Summarize all of your daily notes if not already done.</a:t>
            </a:r>
          </a:p>
        </p:txBody>
      </p:sp>
    </p:spTree>
    <p:extLst>
      <p:ext uri="{BB962C8B-B14F-4D97-AF65-F5344CB8AC3E}">
        <p14:creationId xmlns:p14="http://schemas.microsoft.com/office/powerpoint/2010/main" val="84469504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[ 3.16 ]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80218472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these things?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4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 = 0;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 * j &lt; 20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(j);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j = j * 2 – 1;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600183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dirty="0"/>
              <a:t> : the easiest type!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Only two values: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&lt;expression&gt;	&lt;relational operator&gt;	&lt;expression&gt;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 * 3, x		==, !=			3 * 1 * 3, y</a:t>
            </a:r>
          </a:p>
        </p:txBody>
      </p:sp>
    </p:spTree>
    <p:extLst>
      <p:ext uri="{BB962C8B-B14F-4D97-AF65-F5344CB8AC3E}">
        <p14:creationId xmlns:p14="http://schemas.microsoft.com/office/powerpoint/2010/main" val="404154237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Booleans!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a test</a:t>
            </a:r>
          </a:p>
          <a:p>
            <a:r>
              <a:rPr lang="en-US" dirty="0"/>
              <a:t>Evaluates to a </a:t>
            </a:r>
            <a:r>
              <a:rPr lang="en-US" dirty="0" err="1"/>
              <a:t>boolean</a:t>
            </a:r>
            <a:r>
              <a:rPr lang="en-US" dirty="0"/>
              <a:t> value</a:t>
            </a:r>
          </a:p>
        </p:txBody>
      </p:sp>
      <p:graphicFrame>
        <p:nvGraphicFramePr>
          <p:cNvPr id="4" name="Group 4"/>
          <p:cNvGraphicFramePr>
            <a:graphicFrameLocks noGrp="1"/>
          </p:cNvGraphicFramePr>
          <p:nvPr>
            <p:extLst/>
          </p:nvPr>
        </p:nvGraphicFramePr>
        <p:xfrm>
          <a:off x="2728118" y="3616642"/>
          <a:ext cx="6735763" cy="256032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==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equals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 + 1 ==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!=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does not equal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3.2 != 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&lt;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less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10 &lt;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greater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10 &gt;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&lt;=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less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126 &lt;=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&gt;=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greater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5.0 &gt;= 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28983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Expanding on true and false:      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!, &amp;&amp;, and ||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AND		(4 == 4) &amp;&amp; (2 &gt; 1)	Evaluates to: true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OR		(1 &lt; 2) || (2 &lt; 1)	Evaluates to: true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NOT		!(2 &lt; 1)				Evaluates to: true</a:t>
            </a:r>
          </a:p>
        </p:txBody>
      </p:sp>
    </p:spTree>
    <p:extLst>
      <p:ext uri="{BB962C8B-B14F-4D97-AF65-F5344CB8AC3E}">
        <p14:creationId xmlns:p14="http://schemas.microsoft.com/office/powerpoint/2010/main" val="3007864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9317" y="520504"/>
            <a:ext cx="9929193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14. Consider the following complete program: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MyStars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printStar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 * ");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loopStars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2;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 = 1; j &lt;=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     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printStar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 }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}  	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	  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main(String[]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loopStars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/>
              <a:t>How many stars  *  are printed to the console when this program is executed? 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580100" y="2459496"/>
            <a:ext cx="12939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arenBoth"/>
            </a:pPr>
            <a:r>
              <a:rPr lang="it-IT" sz="2400" dirty="0"/>
              <a:t>None </a:t>
            </a:r>
          </a:p>
          <a:p>
            <a:r>
              <a:rPr lang="it-IT" sz="2400" dirty="0"/>
              <a:t>(B) 1 </a:t>
            </a:r>
          </a:p>
          <a:p>
            <a:r>
              <a:rPr lang="it-IT" sz="2400" dirty="0"/>
              <a:t>(C) 2 </a:t>
            </a:r>
          </a:p>
          <a:p>
            <a:r>
              <a:rPr lang="it-IT" sz="2400" dirty="0"/>
              <a:t>(D) 6 </a:t>
            </a:r>
          </a:p>
          <a:p>
            <a:r>
              <a:rPr lang="it-IT" sz="2400" dirty="0"/>
              <a:t>(E) 10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234122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if(q == 1 || 2 || 4){		//This doesn’t work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			//you need to use full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			//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expression!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if(q == 1 || q == 2 || q == 4){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597726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De Morgan’s Laws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370399"/>
              </p:ext>
            </p:extLst>
          </p:nvPr>
        </p:nvGraphicFramePr>
        <p:xfrm>
          <a:off x="838200" y="2057400"/>
          <a:ext cx="10515603" cy="379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221706577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43043128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017006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24491067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15663693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0958616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97339351"/>
                    </a:ext>
                  </a:extLst>
                </a:gridCol>
              </a:tblGrid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 ||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!(p || q)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!p &amp;&amp; !q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504621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169810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849111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248477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090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46039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55576"/>
            <a:ext cx="9144000" cy="2387600"/>
          </a:xfrm>
        </p:spPr>
        <p:txBody>
          <a:bodyPr/>
          <a:lstStyle/>
          <a:p>
            <a:r>
              <a:rPr lang="en-US" dirty="0"/>
              <a:t>Programming Activity</a:t>
            </a:r>
          </a:p>
        </p:txBody>
      </p:sp>
    </p:spTree>
    <p:extLst>
      <p:ext uri="{BB962C8B-B14F-4D97-AF65-F5344CB8AC3E}">
        <p14:creationId xmlns:p14="http://schemas.microsoft.com/office/powerpoint/2010/main" val="37438515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Outline Chapter 5 (up to and including HW 5.3)</a:t>
            </a:r>
          </a:p>
        </p:txBody>
      </p:sp>
    </p:spTree>
    <p:extLst>
      <p:ext uri="{BB962C8B-B14F-4D97-AF65-F5344CB8AC3E}">
        <p14:creationId xmlns:p14="http://schemas.microsoft.com/office/powerpoint/2010/main" val="310587129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and Fixing Errors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[ 3.17 ]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62200273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Error check and resubmit all chapter 3, 4, and 5 assignments.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Study for the test by:</a:t>
            </a:r>
          </a:p>
          <a:p>
            <a:pPr lvl="1"/>
            <a:r>
              <a:rPr lang="en-US" dirty="0"/>
              <a:t>Reviewing all of the blue, self-check pages at the end of Chapter 3, 4, and 5.</a:t>
            </a:r>
          </a:p>
          <a:p>
            <a:pPr lvl="1"/>
            <a:r>
              <a:rPr lang="en-US" dirty="0"/>
              <a:t>Re-reading sections as needed to complete the self-check problems.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Submit 5 questions for review in class tomorrow.</a:t>
            </a:r>
          </a:p>
        </p:txBody>
      </p:sp>
    </p:spTree>
    <p:extLst>
      <p:ext uri="{BB962C8B-B14F-4D97-AF65-F5344CB8AC3E}">
        <p14:creationId xmlns:p14="http://schemas.microsoft.com/office/powerpoint/2010/main" val="370860070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Regrade/Resubmit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all have the opportunity to get full credit  on your homework grades by correcting them now, in class.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your error checking algorithm, and if you need help just ask!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Make sure to check for issues with scope!</a:t>
            </a:r>
          </a:p>
        </p:txBody>
      </p:sp>
    </p:spTree>
    <p:extLst>
      <p:ext uri="{BB962C8B-B14F-4D97-AF65-F5344CB8AC3E}">
        <p14:creationId xmlns:p14="http://schemas.microsoft.com/office/powerpoint/2010/main" val="65571679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finish early: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useful review includes working on 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Programming Project 1 Chapter 5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9566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Begin reviewing chapters 3, 4 and 5 for the Unit Test.</a:t>
            </a:r>
          </a:p>
          <a:p>
            <a:endParaRPr lang="en-US" dirty="0"/>
          </a:p>
          <a:p>
            <a:r>
              <a:rPr lang="en-US" dirty="0"/>
              <a:t>Submit 5 questions you have for review tomorrow.</a:t>
            </a:r>
          </a:p>
        </p:txBody>
      </p:sp>
    </p:spTree>
    <p:extLst>
      <p:ext uri="{BB962C8B-B14F-4D97-AF65-F5344CB8AC3E}">
        <p14:creationId xmlns:p14="http://schemas.microsoft.com/office/powerpoint/2010/main" val="169094067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[ 3.11 ]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687709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0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20815" y="1476457"/>
            <a:ext cx="7440638" cy="4275188"/>
          </a:xfrm>
          <a:prstGeom prst="rect">
            <a:avLst/>
          </a:prstGeom>
          <a:ln/>
        </p:spPr>
      </p:pic>
      <p:sp>
        <p:nvSpPr>
          <p:cNvPr id="3" name="TextBox 2"/>
          <p:cNvSpPr txBox="1"/>
          <p:nvPr/>
        </p:nvSpPr>
        <p:spPr>
          <a:xfrm>
            <a:off x="998806" y="844062"/>
            <a:ext cx="1025594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15. Consider the following code segment: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						What is the </a:t>
            </a:r>
            <a:r>
              <a:rPr lang="en-US" sz="2400" i="1" dirty="0"/>
              <a:t>scope </a:t>
            </a:r>
            <a:r>
              <a:rPr lang="en-US" sz="2400" dirty="0"/>
              <a:t>for the variable x?</a:t>
            </a:r>
          </a:p>
        </p:txBody>
      </p:sp>
    </p:spTree>
    <p:extLst>
      <p:ext uri="{BB962C8B-B14F-4D97-AF65-F5344CB8AC3E}">
        <p14:creationId xmlns:p14="http://schemas.microsoft.com/office/powerpoint/2010/main" val="62563731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374151"/>
            <a:ext cx="9144000" cy="2387600"/>
          </a:xfrm>
        </p:spPr>
        <p:txBody>
          <a:bodyPr>
            <a:normAutofit/>
          </a:bodyPr>
          <a:lstStyle/>
          <a:p>
            <a:r>
              <a:rPr lang="en-US" sz="5000" dirty="0"/>
              <a:t>What’s on the test?</a:t>
            </a:r>
          </a:p>
        </p:txBody>
      </p:sp>
    </p:spTree>
    <p:extLst>
      <p:ext uri="{BB962C8B-B14F-4D97-AF65-F5344CB8AC3E}">
        <p14:creationId xmlns:p14="http://schemas.microsoft.com/office/powerpoint/2010/main" val="399593957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submitted review questions to review for the test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Assemble the questions into categories to go over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 individual questions, or make slides for topics you think students need to go over</a:t>
            </a:r>
          </a:p>
        </p:txBody>
      </p:sp>
    </p:spTree>
    <p:extLst>
      <p:ext uri="{BB962C8B-B14F-4D97-AF65-F5344CB8AC3E}">
        <p14:creationId xmlns:p14="http://schemas.microsoft.com/office/powerpoint/2010/main" val="417528324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Make a list of review topics that you feel you need to go over for the test tomorrow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each topic, follow up by reviewing the textbook, self-check problems, and the appropriate Practice-It problems</a:t>
            </a:r>
          </a:p>
        </p:txBody>
      </p:sp>
    </p:spTree>
    <p:extLst>
      <p:ext uri="{BB962C8B-B14F-4D97-AF65-F5344CB8AC3E}">
        <p14:creationId xmlns:p14="http://schemas.microsoft.com/office/powerpoint/2010/main" val="47760727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374153"/>
            <a:ext cx="9144000" cy="2387600"/>
          </a:xfrm>
        </p:spPr>
        <p:txBody>
          <a:bodyPr>
            <a:normAutofit/>
          </a:bodyPr>
          <a:lstStyle/>
          <a:p>
            <a:r>
              <a:rPr lang="en-US" sz="5000" dirty="0"/>
              <a:t>Good Luck!</a:t>
            </a:r>
          </a:p>
        </p:txBody>
      </p:sp>
    </p:spTree>
    <p:extLst>
      <p:ext uri="{BB962C8B-B14F-4D97-AF65-F5344CB8AC3E}">
        <p14:creationId xmlns:p14="http://schemas.microsoft.com/office/powerpoint/2010/main" val="1162155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8360" y="785335"/>
            <a:ext cx="10110460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16. Consider the following complete program: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PrintSquaresAndCubes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main(String[]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10;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" squared is " + 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i ));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10;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" cubed is " + 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));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</a:p>
          <a:p>
            <a:r>
              <a:rPr lang="en-US" sz="2000" dirty="0"/>
              <a:t>Suppose we add the following CLASS_CONSTANT to the program:   </a:t>
            </a:r>
          </a:p>
          <a:p>
            <a:endParaRPr lang="en-US" sz="2000" dirty="0"/>
          </a:p>
          <a:p>
            <a:r>
              <a:rPr lang="en-US" sz="2000" dirty="0"/>
              <a:t>	public static final </a:t>
            </a:r>
            <a:r>
              <a:rPr lang="en-US" sz="2000" dirty="0" err="1"/>
              <a:t>int</a:t>
            </a:r>
            <a:r>
              <a:rPr lang="en-US" sz="2000" dirty="0"/>
              <a:t> MAX_VALUE = 10; 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What is the most appropriate use of MAX_VALUE?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351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2451" y="1152210"/>
            <a:ext cx="1093754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arenBoth"/>
            </a:pPr>
            <a:r>
              <a:rPr lang="en-US" sz="2400" dirty="0"/>
              <a:t> To replace the value 10 in the for loop, so we can change the output </a:t>
            </a:r>
          </a:p>
          <a:p>
            <a:r>
              <a:rPr lang="en-US" sz="2400" dirty="0"/>
              <a:t>      of the  program more easily by adjusting MAX_VALUE.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(B) To replace method header public static void main(String[] </a:t>
            </a:r>
            <a:r>
              <a:rPr lang="en-US" sz="2400" dirty="0" err="1"/>
              <a:t>args</a:t>
            </a:r>
            <a:r>
              <a:rPr lang="en-US" sz="2400" dirty="0"/>
              <a:t>),  </a:t>
            </a:r>
          </a:p>
          <a:p>
            <a:r>
              <a:rPr lang="en-US" sz="2400" dirty="0"/>
              <a:t>      because the program will become shorter. </a:t>
            </a:r>
          </a:p>
          <a:p>
            <a:endParaRPr lang="en-US" sz="2400" dirty="0"/>
          </a:p>
          <a:p>
            <a:r>
              <a:rPr lang="en-US" sz="2400" dirty="0"/>
              <a:t>(C) To replace the expression (</a:t>
            </a:r>
            <a:r>
              <a:rPr lang="en-US" sz="2400" dirty="0" err="1"/>
              <a:t>i</a:t>
            </a:r>
            <a:r>
              <a:rPr lang="en-US" sz="2400" dirty="0"/>
              <a:t> * </a:t>
            </a:r>
            <a:r>
              <a:rPr lang="en-US" sz="2400" dirty="0" err="1"/>
              <a:t>i</a:t>
            </a:r>
            <a:r>
              <a:rPr lang="en-US" sz="2400" dirty="0"/>
              <a:t> * </a:t>
            </a:r>
            <a:r>
              <a:rPr lang="en-US" sz="2400" dirty="0" err="1"/>
              <a:t>i</a:t>
            </a:r>
            <a:r>
              <a:rPr lang="en-US" sz="2400" dirty="0"/>
              <a:t>), which is too complicated for a  simple program. </a:t>
            </a:r>
          </a:p>
          <a:p>
            <a:endParaRPr lang="en-US" sz="2400" dirty="0"/>
          </a:p>
          <a:p>
            <a:r>
              <a:rPr lang="en-US" sz="2400" dirty="0"/>
              <a:t>(D) To replace the class header public class </a:t>
            </a:r>
            <a:r>
              <a:rPr lang="en-US" sz="2400" dirty="0" err="1"/>
              <a:t>PrintSquaresAndCubes</a:t>
            </a:r>
            <a:r>
              <a:rPr lang="en-US" sz="2400" dirty="0"/>
              <a:t>,   </a:t>
            </a:r>
          </a:p>
          <a:p>
            <a:r>
              <a:rPr lang="en-US" sz="2400" dirty="0"/>
              <a:t>      which has too many capital letters in it. </a:t>
            </a:r>
          </a:p>
          <a:p>
            <a:endParaRPr lang="en-US" sz="2400" dirty="0"/>
          </a:p>
          <a:p>
            <a:r>
              <a:rPr lang="en-US" sz="2400" dirty="0"/>
              <a:t>(E) Hello, world.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1254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Test Review: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Do you have any questions about the test?</a:t>
            </a:r>
          </a:p>
        </p:txBody>
      </p:sp>
    </p:spTree>
    <p:extLst>
      <p:ext uri="{BB962C8B-B14F-4D97-AF65-F5344CB8AC3E}">
        <p14:creationId xmlns:p14="http://schemas.microsoft.com/office/powerpoint/2010/main" val="3365801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Read HW 3.1 up to “Limitations on Parameters”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Correct any incorrect test answers by re-answering on a separate sheet of paper:</a:t>
            </a:r>
          </a:p>
          <a:p>
            <a:pPr marL="0" indent="0">
              <a:buNone/>
            </a:pPr>
            <a:r>
              <a:rPr lang="en-US" dirty="0"/>
              <a:t>	To get back credit, you must justify your new answers.</a:t>
            </a:r>
          </a:p>
          <a:p>
            <a:pPr marL="0" indent="0">
              <a:buNone/>
            </a:pPr>
            <a:r>
              <a:rPr lang="en-US" dirty="0"/>
              <a:t>	Staple new answer sheet to the old test and return it tomorrow.</a:t>
            </a:r>
          </a:p>
        </p:txBody>
      </p:sp>
    </p:spTree>
    <p:extLst>
      <p:ext uri="{BB962C8B-B14F-4D97-AF65-F5344CB8AC3E}">
        <p14:creationId xmlns:p14="http://schemas.microsoft.com/office/powerpoint/2010/main" val="2583004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[ 3.01 ]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3176836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86" y="657664"/>
            <a:ext cx="7390228" cy="554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10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10;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 “);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6430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number = 10;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number;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 “);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81820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number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number;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 “);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3698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Parameters: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(24901)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(9/3-2)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20;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(x);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Incorrect: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(“ten”);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y = 20;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(y);</a:t>
            </a:r>
          </a:p>
        </p:txBody>
      </p:sp>
    </p:spTree>
    <p:extLst>
      <p:ext uri="{BB962C8B-B14F-4D97-AF65-F5344CB8AC3E}">
        <p14:creationId xmlns:p14="http://schemas.microsoft.com/office/powerpoint/2010/main" val="582607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vs Formal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Actual Parameters (argument):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Formal Parameters (parameter):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868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7785"/>
            <a:ext cx="9144000" cy="2387600"/>
          </a:xfrm>
        </p:spPr>
        <p:txBody>
          <a:bodyPr/>
          <a:lstStyle/>
          <a:p>
            <a:r>
              <a:rPr lang="en-US" dirty="0"/>
              <a:t>Mini Lessons</a:t>
            </a:r>
          </a:p>
        </p:txBody>
      </p:sp>
    </p:spTree>
    <p:extLst>
      <p:ext uri="{BB962C8B-B14F-4D97-AF65-F5344CB8AC3E}">
        <p14:creationId xmlns:p14="http://schemas.microsoft.com/office/powerpoint/2010/main" val="958808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think about: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is going to speak when?</a:t>
            </a:r>
          </a:p>
          <a:p>
            <a:endParaRPr lang="en-US" dirty="0"/>
          </a:p>
          <a:p>
            <a:r>
              <a:rPr lang="en-US" dirty="0"/>
              <a:t>How are you going to illustrate the flow of control?</a:t>
            </a:r>
          </a:p>
          <a:p>
            <a:endParaRPr lang="en-US" dirty="0"/>
          </a:p>
          <a:p>
            <a:r>
              <a:rPr lang="en-US" dirty="0"/>
              <a:t>What do you need to have up on the board to illustrate your mini-lesson, and who is in charge of writing it out?</a:t>
            </a:r>
          </a:p>
          <a:p>
            <a:endParaRPr lang="en-US" dirty="0"/>
          </a:p>
          <a:p>
            <a:r>
              <a:rPr lang="en-US" dirty="0"/>
              <a:t>Where and how will you feature the output produces by your code segment?</a:t>
            </a:r>
          </a:p>
        </p:txBody>
      </p:sp>
    </p:spTree>
    <p:extLst>
      <p:ext uri="{BB962C8B-B14F-4D97-AF65-F5344CB8AC3E}">
        <p14:creationId xmlns:p14="http://schemas.microsoft.com/office/powerpoint/2010/main" val="1750107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What is a </a:t>
            </a:r>
            <a:r>
              <a:rPr lang="en-US" i="1" dirty="0"/>
              <a:t>variable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arenBoth"/>
            </a:pPr>
            <a:r>
              <a:rPr lang="en-US" dirty="0"/>
              <a:t>A syntactic structure that controls other statements. </a:t>
            </a:r>
          </a:p>
          <a:p>
            <a:pPr marL="514350" indent="-514350">
              <a:buAutoNum type="alphaUcParenBoth"/>
            </a:pPr>
            <a:r>
              <a:rPr lang="en-US" dirty="0"/>
              <a:t>The part of a Java program where we can use the variable. </a:t>
            </a:r>
          </a:p>
          <a:p>
            <a:pPr marL="514350" indent="-514350">
              <a:buAutoNum type="alphaUcParenBoth"/>
            </a:pPr>
            <a:r>
              <a:rPr lang="en-US" dirty="0"/>
              <a:t>A memory location with a name and a type that stores a value. </a:t>
            </a:r>
          </a:p>
          <a:p>
            <a:pPr marL="514350" indent="-514350">
              <a:buAutoNum type="alphaUcParenBoth"/>
            </a:pPr>
            <a:r>
              <a:rPr lang="en-US" dirty="0"/>
              <a:t>Combining several Strings into a single String, or combining a String with other   data to into a new, longer String. </a:t>
            </a:r>
          </a:p>
          <a:p>
            <a:pPr marL="514350" indent="-514350">
              <a:buAutoNum type="alphaUcParenBoth"/>
            </a:pPr>
            <a:r>
              <a:rPr lang="en-US" dirty="0"/>
              <a:t>The order in which Java evaluates the operations in an expression.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22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It: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methodHeaderSyntax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MysteryNums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Oops3-errors</a:t>
            </a:r>
          </a:p>
        </p:txBody>
      </p:sp>
    </p:spTree>
    <p:extLst>
      <p:ext uri="{BB962C8B-B14F-4D97-AF65-F5344CB8AC3E}">
        <p14:creationId xmlns:p14="http://schemas.microsoft.com/office/powerpoint/2010/main" val="2315522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Read HW 3.1 “Limitations of Parameters” and “Multiple Parameters”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Complete self-check questions 4 – 7.</a:t>
            </a:r>
          </a:p>
        </p:txBody>
      </p:sp>
    </p:spTree>
    <p:extLst>
      <p:ext uri="{BB962C8B-B14F-4D97-AF65-F5344CB8AC3E}">
        <p14:creationId xmlns:p14="http://schemas.microsoft.com/office/powerpoint/2010/main" val="2476456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Limitations of Parameters &amp; Multiple Parameters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[ 3.02 ]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074707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6603" y="689317"/>
            <a:ext cx="10341293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ParameterExample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 (String[]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x = 17;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doubleNumber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(x);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(“x = “ + x);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number = 42;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doubleNumber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(number);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(“number = “ + number);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doubleNumber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number) {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(“Initial value = “ + “ + number”);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number = number * 2;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(“Final value = “ + “ + number”);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56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Multiple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102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&lt;type&gt; &lt;name&gt; (&lt;type&gt; &lt;name&gt;, &lt;type&gt; &lt;name&gt;, … &lt;type&gt; &lt;name&gt;) 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method name (expression, expression, expression);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892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1349" y="703386"/>
            <a:ext cx="101146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ParameterArt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main(String[]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('=', 20);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n-NO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for (int i = 1; i &lt;= 10; i++){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('&gt;',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 ', 20 - 2 *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('&lt;',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(char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number)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for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&lt;= number;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86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61514"/>
            <a:ext cx="9144000" cy="2387600"/>
          </a:xfrm>
        </p:spPr>
        <p:txBody>
          <a:bodyPr/>
          <a:lstStyle/>
          <a:p>
            <a:r>
              <a:rPr lang="en-US" dirty="0"/>
              <a:t>Worktime</a:t>
            </a:r>
          </a:p>
        </p:txBody>
      </p:sp>
    </p:spTree>
    <p:extLst>
      <p:ext uri="{BB962C8B-B14F-4D97-AF65-F5344CB8AC3E}">
        <p14:creationId xmlns:p14="http://schemas.microsoft.com/office/powerpoint/2010/main" val="3083215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3.1 “Parameters versus Constants” and “Overloading Methods”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Jazz up art projects and programs.</a:t>
            </a:r>
          </a:p>
        </p:txBody>
      </p:sp>
    </p:spTree>
    <p:extLst>
      <p:ext uri="{BB962C8B-B14F-4D97-AF65-F5344CB8AC3E}">
        <p14:creationId xmlns:p14="http://schemas.microsoft.com/office/powerpoint/2010/main" val="3199489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Return Values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[ 3.03 ]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4257353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74057"/>
            <a:ext cx="9144000" cy="2387600"/>
          </a:xfrm>
        </p:spPr>
        <p:txBody>
          <a:bodyPr/>
          <a:lstStyle/>
          <a:p>
            <a:r>
              <a:rPr lang="en-US" dirty="0"/>
              <a:t>Pokémon</a:t>
            </a:r>
          </a:p>
        </p:txBody>
      </p:sp>
      <p:pic>
        <p:nvPicPr>
          <p:cNvPr id="4" name="Picture 2" descr="http://vignette1.wikia.nocookie.net/vsbattles/images/4/41/Blastoise.png/revision/latest?cb=201411062259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601" y="139270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cdn.bulbagarden.net/upload/thumb/8/88/026Raichu.png/250px-026Raich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82" y="1392701"/>
            <a:ext cx="3811514" cy="381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74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What is </a:t>
            </a:r>
            <a:r>
              <a:rPr lang="en-US" i="1" dirty="0"/>
              <a:t>operate precedence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arenBoth"/>
            </a:pPr>
            <a:r>
              <a:rPr lang="en-US" dirty="0"/>
              <a:t>A syntactic structure that controls other statements. </a:t>
            </a:r>
          </a:p>
          <a:p>
            <a:pPr marL="514350" indent="-514350">
              <a:buAutoNum type="alphaUcParenBoth"/>
            </a:pPr>
            <a:r>
              <a:rPr lang="en-US" dirty="0"/>
              <a:t>The part of a Java program where we can use the variable. </a:t>
            </a:r>
          </a:p>
          <a:p>
            <a:pPr marL="514350" indent="-514350">
              <a:buAutoNum type="alphaUcParenBoth"/>
            </a:pPr>
            <a:r>
              <a:rPr lang="en-US" dirty="0"/>
              <a:t>A memory location with a name and a type that stores a value. </a:t>
            </a:r>
          </a:p>
          <a:p>
            <a:pPr marL="514350" indent="-514350">
              <a:buAutoNum type="alphaUcParenBoth"/>
            </a:pPr>
            <a:r>
              <a:rPr lang="en-US" dirty="0"/>
              <a:t>Combining several Strings into a single String, or combining a String with other   data to into a new, longer String. </a:t>
            </a:r>
          </a:p>
          <a:p>
            <a:pPr marL="514350" indent="-514350">
              <a:buAutoNum type="alphaUcParenBoth"/>
            </a:pPr>
            <a:r>
              <a:rPr lang="en-US" dirty="0"/>
              <a:t>The order in which Java evaluates the operations in an expression.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404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 that returns a value: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Parameters can be manipulated, but don’t change.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10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change10to9(10);     //THIS DOESN’T WORK!!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change10to9(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x -= 1;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                   //WHY?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how do we get returned values?</a:t>
            </a:r>
          </a:p>
        </p:txBody>
      </p:sp>
    </p:spTree>
    <p:extLst>
      <p:ext uri="{BB962C8B-B14F-4D97-AF65-F5344CB8AC3E}">
        <p14:creationId xmlns:p14="http://schemas.microsoft.com/office/powerpoint/2010/main" val="3226126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method header: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double sum(double n){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6732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method header: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double sum(double n){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return (n + 1) * n / 2;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1102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 on the following self check questions: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parameterMysteryReturn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mathExpression2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2695277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Pokémon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Pokémon's base stat values will most often have the greatest influence over their specific stats at any level.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level 100 Pokémon's stats in Attack, Defense, Speed, Special Attack, and Special Defense will be exactly 5 more than double its base stat values in each (leaving out individual values, effort values, and nature).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Hit Points (HP) stat will be 110 plus double the base stat value (except in the case of </a:t>
            </a:r>
            <a:r>
              <a:rPr lang="en-US" dirty="0" err="1"/>
              <a:t>Shedinja</a:t>
            </a:r>
            <a:r>
              <a:rPr lang="en-US" dirty="0"/>
              <a:t>, whose HP is always 1).</a:t>
            </a:r>
          </a:p>
        </p:txBody>
      </p:sp>
    </p:spTree>
    <p:extLst>
      <p:ext uri="{BB962C8B-B14F-4D97-AF65-F5344CB8AC3E}">
        <p14:creationId xmlns:p14="http://schemas.microsoft.com/office/powerpoint/2010/main" val="2678299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Pokémon Challenge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280160"/>
            <a:ext cx="10515600" cy="1478134"/>
          </a:xfrm>
        </p:spPr>
        <p:txBody>
          <a:bodyPr>
            <a:normAutofit/>
          </a:bodyPr>
          <a:lstStyle/>
          <a:p>
            <a:r>
              <a:rPr lang="en-US" dirty="0"/>
              <a:t>Write a program that returns a Pokémon’s stats for Attack and HP at level 100.</a:t>
            </a:r>
            <a:br>
              <a:rPr lang="en-US" dirty="0"/>
            </a:br>
            <a:r>
              <a:rPr lang="en-US" dirty="0"/>
              <a:t>You should use parameters and methods that return values for this program. </a:t>
            </a:r>
            <a:br>
              <a:rPr lang="en-US" dirty="0"/>
            </a:br>
            <a:r>
              <a:rPr lang="en-US" dirty="0"/>
              <a:t>You may choose to use the base stats for </a:t>
            </a:r>
            <a:r>
              <a:rPr lang="en-US" dirty="0" err="1"/>
              <a:t>Blastoise</a:t>
            </a:r>
            <a:r>
              <a:rPr lang="en-US" dirty="0"/>
              <a:t> OR </a:t>
            </a:r>
            <a:r>
              <a:rPr lang="en-US" dirty="0" err="1"/>
              <a:t>Raichu</a:t>
            </a:r>
            <a:r>
              <a:rPr lang="en-US" dirty="0"/>
              <a:t> given here: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95645" y="3455800"/>
            <a:ext cx="10175215" cy="31100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/>
              <a:t>Blastoise</a:t>
            </a:r>
            <a:r>
              <a:rPr lang="en-US" sz="2400" dirty="0"/>
              <a:t> 				</a:t>
            </a:r>
            <a:r>
              <a:rPr lang="en-US" sz="2400" dirty="0" err="1"/>
              <a:t>Raichu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HP: 79 					HP: 60</a:t>
            </a:r>
          </a:p>
          <a:p>
            <a:pPr marL="0" indent="0">
              <a:buNone/>
            </a:pPr>
            <a:r>
              <a:rPr lang="en-US" sz="2400" dirty="0"/>
              <a:t>Attack: 83 				Attack: 90</a:t>
            </a:r>
          </a:p>
          <a:p>
            <a:pPr marL="0" indent="0">
              <a:buNone/>
            </a:pPr>
            <a:r>
              <a:rPr lang="en-US" sz="2400" dirty="0"/>
              <a:t>Defense: 100				Defense: 55</a:t>
            </a:r>
          </a:p>
          <a:p>
            <a:pPr marL="0" indent="0">
              <a:buNone/>
            </a:pPr>
            <a:r>
              <a:rPr lang="en-US" sz="2400" dirty="0"/>
              <a:t>Special Attack: 85 		           	Special Attack: 90</a:t>
            </a:r>
          </a:p>
          <a:p>
            <a:pPr marL="0" indent="0">
              <a:buNone/>
            </a:pPr>
            <a:r>
              <a:rPr lang="en-US" sz="2400" dirty="0"/>
              <a:t>Special Defense: 105 			Special Defense: 80</a:t>
            </a:r>
          </a:p>
          <a:p>
            <a:pPr marL="0" indent="0">
              <a:buNone/>
            </a:pPr>
            <a:r>
              <a:rPr lang="en-US" sz="2400" dirty="0"/>
              <a:t>Speed: 78 			          	Speed: 110</a:t>
            </a:r>
          </a:p>
          <a:p>
            <a:endParaRPr lang="en-US" sz="2400" dirty="0"/>
          </a:p>
        </p:txBody>
      </p:sp>
      <p:pic>
        <p:nvPicPr>
          <p:cNvPr id="8" name="Picture 2" descr="http://vignette1.wikia.nocookie.net/vsbattles/images/4/41/Blastoise.png/revision/latest?cb=201411062259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333" y="3407904"/>
            <a:ext cx="1401664" cy="140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cdn.bulbagarden.net/upload/thumb/8/88/026Raichu.png/250px-026Raich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035" y="3254001"/>
            <a:ext cx="1504412" cy="15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093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Complete chapter 3 self-check question 17 and exercise 1.</a:t>
            </a:r>
          </a:p>
        </p:txBody>
      </p:sp>
    </p:spTree>
    <p:extLst>
      <p:ext uri="{BB962C8B-B14F-4D97-AF65-F5344CB8AC3E}">
        <p14:creationId xmlns:p14="http://schemas.microsoft.com/office/powerpoint/2010/main" val="3236766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Programming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[ 3.04 ]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613203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7" y="456690"/>
            <a:ext cx="9144000" cy="6024880"/>
          </a:xfrm>
          <a:prstGeom prst="rect">
            <a:avLst/>
          </a:prstGeom>
          <a:ln w="6350" cmpd="sng">
            <a:solidFill>
              <a:srgbClr val="BFBFBF"/>
            </a:solidFill>
          </a:ln>
          <a:effectLst/>
        </p:spPr>
      </p:pic>
      <p:cxnSp>
        <p:nvCxnSpPr>
          <p:cNvPr id="6" name="Straight Connector 5"/>
          <p:cNvCxnSpPr/>
          <p:nvPr/>
        </p:nvCxnSpPr>
        <p:spPr>
          <a:xfrm>
            <a:off x="2456616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652309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84951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80644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273478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69171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701813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897506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116343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312036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44678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40371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933205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28898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61540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557233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79555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75248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207890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403583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596417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92110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24752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220445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439282" y="119028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634975" y="119028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867617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063310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256144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451837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684479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880172" y="119028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9074216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269909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9502551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698244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891078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275338" y="1348211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260907" y="1545665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2268997" y="1726925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275338" y="1908185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260907" y="2105639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268997" y="2286899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283428" y="2493496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268997" y="269095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277087" y="287221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277087" y="306436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2262656" y="326182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270746" y="344308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285177" y="364966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2270746" y="384712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278836" y="402838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2278836" y="422053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293267" y="441799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286926" y="459925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2301357" y="477697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301357" y="497443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2309447" y="515569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2323892" y="5358513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2317551" y="5539773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331982" y="5717499"/>
            <a:ext cx="7694223" cy="0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061797" y="1205990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072156" y="197483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027706" y="292350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034056" y="3897575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15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067528" y="4830925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20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157323" y="94310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78785" y="94613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309824" y="939299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30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358809" y="926599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3933816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5789"/>
                <a:ext cx="10515600" cy="458721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Write a method called distance that:</a:t>
                </a:r>
              </a:p>
              <a:p>
                <a:pPr marL="0" indent="0">
                  <a:buNone/>
                </a:pPr>
                <a:r>
                  <a:rPr lang="en-US" dirty="0"/>
                  <a:t>(1) accepts four integer coordinates: x1, y1, x2, y2 as parameters, </a:t>
                </a:r>
              </a:p>
              <a:p>
                <a:pPr marL="0" indent="0">
                  <a:buNone/>
                </a:pPr>
                <a:r>
                  <a:rPr lang="en-US" dirty="0"/>
                  <a:t>(2) computes the distance between points (x1, y1) and (x2, y2) on the map, and </a:t>
                </a:r>
              </a:p>
              <a:p>
                <a:pPr marL="0" indent="0">
                  <a:buNone/>
                </a:pPr>
                <a:r>
                  <a:rPr lang="en-US" dirty="0"/>
                  <a:t>(3) returns that distance. </a:t>
                </a:r>
              </a:p>
              <a:p>
                <a:pPr marL="0" indent="0">
                  <a:buNone/>
                </a:pPr>
                <a:r>
                  <a:rPr lang="en-US" dirty="0"/>
                  <a:t>The equation for the distance is: 𝑑=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5789"/>
                <a:ext cx="10515600" cy="4587214"/>
              </a:xfrm>
              <a:blipFill>
                <a:blip r:embed="rId3"/>
                <a:stretch>
                  <a:fillRect l="-1217" t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55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What is the </a:t>
            </a:r>
            <a:r>
              <a:rPr lang="en-US" i="1" dirty="0"/>
              <a:t>scope </a:t>
            </a:r>
            <a:r>
              <a:rPr lang="en-US" dirty="0"/>
              <a:t>of a variable?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arenBoth"/>
            </a:pPr>
            <a:r>
              <a:rPr lang="en-US" dirty="0"/>
              <a:t>A syntactic structure that controls other statements.</a:t>
            </a:r>
          </a:p>
          <a:p>
            <a:pPr marL="514350" indent="-514350">
              <a:buAutoNum type="alphaUcParenBoth"/>
            </a:pPr>
            <a:r>
              <a:rPr lang="en-US" dirty="0"/>
              <a:t>The part of a Java program where we can use the variable. </a:t>
            </a:r>
          </a:p>
          <a:p>
            <a:pPr marL="514350" indent="-514350">
              <a:buAutoNum type="alphaUcParenBoth"/>
            </a:pPr>
            <a:r>
              <a:rPr lang="en-US" dirty="0"/>
              <a:t>A memory location with a name and a type that stores a value. </a:t>
            </a:r>
          </a:p>
          <a:p>
            <a:pPr marL="514350" indent="-514350">
              <a:buAutoNum type="alphaUcParenBoth"/>
            </a:pPr>
            <a:r>
              <a:rPr lang="en-US" dirty="0"/>
              <a:t>Combining several Strings into a single String, or combining a String with other   data to into a new, longer String. </a:t>
            </a:r>
          </a:p>
          <a:p>
            <a:pPr marL="514350" indent="-514350">
              <a:buAutoNum type="alphaUcParenBoth"/>
            </a:pPr>
            <a:r>
              <a:rPr lang="en-US" dirty="0"/>
              <a:t>The order in which Java evaluates the operations in an expression.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629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5789"/>
            <a:ext cx="10515600" cy="4587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Test out your program by writing a main method that calls the distance method for each of the following pairs of cities. Your main method should output the value returned by the distance method. </a:t>
            </a:r>
          </a:p>
          <a:p>
            <a:pPr marL="0" indent="0">
              <a:buNone/>
            </a:pPr>
            <a:r>
              <a:rPr lang="en-US" dirty="0"/>
              <a:t>Distance from </a:t>
            </a:r>
            <a:r>
              <a:rPr lang="en-US" dirty="0" err="1"/>
              <a:t>Baltimare</a:t>
            </a:r>
            <a:r>
              <a:rPr lang="en-US" dirty="0"/>
              <a:t> to </a:t>
            </a:r>
            <a:r>
              <a:rPr lang="en-US" dirty="0" err="1"/>
              <a:t>Manehattan</a:t>
            </a:r>
            <a:r>
              <a:rPr lang="en-US" dirty="0"/>
              <a:t> = </a:t>
            </a:r>
          </a:p>
          <a:p>
            <a:pPr marL="0" indent="0">
              <a:buNone/>
            </a:pPr>
            <a:r>
              <a:rPr lang="en-US" dirty="0"/>
              <a:t>Distance from Los Pegasus to </a:t>
            </a:r>
            <a:r>
              <a:rPr lang="en-US" dirty="0" err="1"/>
              <a:t>Neighagra</a:t>
            </a:r>
            <a:r>
              <a:rPr lang="en-US" dirty="0"/>
              <a:t> Falls = </a:t>
            </a:r>
          </a:p>
          <a:p>
            <a:pPr marL="0" indent="0">
              <a:buNone/>
            </a:pPr>
            <a:r>
              <a:rPr lang="en-US" dirty="0"/>
              <a:t>Distance from the Badlands to </a:t>
            </a:r>
            <a:r>
              <a:rPr lang="en-US" dirty="0" err="1"/>
              <a:t>Ponyville</a:t>
            </a:r>
            <a:r>
              <a:rPr lang="en-US" dirty="0"/>
              <a:t> =</a:t>
            </a:r>
          </a:p>
        </p:txBody>
      </p:sp>
    </p:spTree>
    <p:extLst>
      <p:ext uri="{BB962C8B-B14F-4D97-AF65-F5344CB8AC3E}">
        <p14:creationId xmlns:p14="http://schemas.microsoft.com/office/powerpoint/2010/main" val="3394702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Princess Luna and </a:t>
            </a:r>
            <a:r>
              <a:rPr lang="en-US" dirty="0" err="1"/>
              <a:t>Celestia</a:t>
            </a:r>
            <a:r>
              <a:rPr lang="en-US" dirty="0"/>
              <a:t> are going on a tour of the kingdom to greet the other citizens of </a:t>
            </a:r>
            <a:r>
              <a:rPr lang="en-US" dirty="0" err="1"/>
              <a:t>Equestria</a:t>
            </a:r>
            <a:r>
              <a:rPr lang="en-US" dirty="0"/>
              <a:t>. Their tour takes them on a circular path (shown on map)</a:t>
            </a:r>
          </a:p>
          <a:p>
            <a:pPr marL="0" indent="0">
              <a:buNone/>
            </a:pPr>
            <a:r>
              <a:rPr lang="en-US" dirty="0"/>
              <a:t>Write a method called </a:t>
            </a:r>
            <a:r>
              <a:rPr lang="en-US" dirty="0" err="1"/>
              <a:t>roadTrip</a:t>
            </a:r>
            <a:r>
              <a:rPr lang="en-US" dirty="0"/>
              <a:t> that </a:t>
            </a:r>
          </a:p>
          <a:p>
            <a:pPr marL="514350" indent="-514350">
              <a:buAutoNum type="arabicParenBoth"/>
            </a:pPr>
            <a:r>
              <a:rPr lang="en-US" dirty="0"/>
              <a:t>accepts as a parameter the diameter of the circular path, and </a:t>
            </a:r>
          </a:p>
          <a:p>
            <a:pPr marL="0" indent="0">
              <a:buNone/>
            </a:pPr>
            <a:r>
              <a:rPr lang="en-US" dirty="0"/>
              <a:t>(2) returns the length of the trip</a:t>
            </a:r>
          </a:p>
          <a:p>
            <a:pPr marL="0" indent="0">
              <a:buNone/>
            </a:pPr>
            <a:r>
              <a:rPr lang="en-US" dirty="0"/>
              <a:t>The equation for circumference is: C = dπ Java has a math constant called </a:t>
            </a:r>
            <a:r>
              <a:rPr lang="en-US" dirty="0" err="1"/>
              <a:t>Math.PI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877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program that helps Princess Luna plan a 3-stop tour of </a:t>
            </a:r>
            <a:r>
              <a:rPr lang="en-US" dirty="0" err="1"/>
              <a:t>Equestria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Your program should prompt the user (in this case Princess Luna) for three destinations in </a:t>
            </a:r>
            <a:r>
              <a:rPr lang="en-US" dirty="0" err="1"/>
              <a:t>Equestria</a:t>
            </a:r>
            <a:r>
              <a:rPr lang="en-US" dirty="0"/>
              <a:t>, as defined by their x and y coordinates on the map</a:t>
            </a:r>
          </a:p>
          <a:p>
            <a:pPr marL="0" indent="0">
              <a:buNone/>
            </a:pPr>
            <a:r>
              <a:rPr lang="en-US" dirty="0"/>
              <a:t>You program should output the distance between the three destinations</a:t>
            </a:r>
          </a:p>
          <a:p>
            <a:pPr marL="0" indent="0">
              <a:buNone/>
            </a:pPr>
            <a:r>
              <a:rPr lang="en-US" dirty="0"/>
              <a:t>You should use the distance methods you wrote for Exercise 1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73165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method called </a:t>
            </a:r>
            <a:r>
              <a:rPr lang="en-US" dirty="0" err="1"/>
              <a:t>totalTrip</a:t>
            </a:r>
            <a:r>
              <a:rPr lang="en-US" dirty="0"/>
              <a:t> that accepts parameters for 3 locations (each containing coordinates) and returns the total distance traveled by visiting all 3 locations and returning to the starting location.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should use the distance methods you wrote in Exercise 2 and you can choose any 3 locations in </a:t>
            </a:r>
            <a:r>
              <a:rPr lang="en-US" dirty="0" err="1"/>
              <a:t>Equestria</a:t>
            </a:r>
            <a:r>
              <a:rPr lang="en-US" dirty="0"/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Extra credit: make this program compute 4 locations instead!</a:t>
            </a:r>
          </a:p>
        </p:txBody>
      </p:sp>
    </p:spTree>
    <p:extLst>
      <p:ext uri="{BB962C8B-B14F-4D97-AF65-F5344CB8AC3E}">
        <p14:creationId xmlns:p14="http://schemas.microsoft.com/office/powerpoint/2010/main" val="19234888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3.3. up to “Interactive Programs and Scanner Objects”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Ch. 3 self-check questions 18 and 19.</a:t>
            </a:r>
          </a:p>
        </p:txBody>
      </p:sp>
    </p:spTree>
    <p:extLst>
      <p:ext uri="{BB962C8B-B14F-4D97-AF65-F5344CB8AC3E}">
        <p14:creationId xmlns:p14="http://schemas.microsoft.com/office/powerpoint/2010/main" val="1806269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Using Objects and String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[ 3.05 ]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4194215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45920"/>
            <a:ext cx="9144000" cy="2387600"/>
          </a:xfrm>
        </p:spPr>
        <p:txBody>
          <a:bodyPr/>
          <a:lstStyle/>
          <a:p>
            <a:r>
              <a:rPr lang="en-US" dirty="0"/>
              <a:t>Worksheet</a:t>
            </a:r>
          </a:p>
        </p:txBody>
      </p:sp>
    </p:spTree>
    <p:extLst>
      <p:ext uri="{BB962C8B-B14F-4D97-AF65-F5344CB8AC3E}">
        <p14:creationId xmlns:p14="http://schemas.microsoft.com/office/powerpoint/2010/main" val="36639354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Primitives, Objects, and String Processing</a:t>
            </a:r>
          </a:p>
        </p:txBody>
      </p:sp>
      <p:pic>
        <p:nvPicPr>
          <p:cNvPr id="4" name="image2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247" y="1968499"/>
            <a:ext cx="7857506" cy="4282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0463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198" y="1742090"/>
            <a:ext cx="6341648" cy="491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2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52" y="370490"/>
            <a:ext cx="5486400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81026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Methods</a:t>
            </a:r>
          </a:p>
        </p:txBody>
      </p:sp>
      <p:pic>
        <p:nvPicPr>
          <p:cNvPr id="4" name="image1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769" y="1690688"/>
            <a:ext cx="7454462" cy="105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2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14" y="2932387"/>
            <a:ext cx="6215818" cy="34239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018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4. What value does the following expression </a:t>
            </a:r>
            <a:r>
              <a:rPr lang="en-US" sz="3500" i="1" dirty="0"/>
              <a:t>evaluate </a:t>
            </a:r>
            <a:r>
              <a:rPr lang="en-US" sz="3500" dirty="0"/>
              <a:t>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( 5 + 7 ) % 8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lphaUcParenBoth"/>
            </a:pPr>
            <a:r>
              <a:rPr lang="pt-BR" dirty="0"/>
              <a:t>4 </a:t>
            </a:r>
          </a:p>
          <a:p>
            <a:pPr marL="514350" indent="-514350">
              <a:buAutoNum type="alphaUcParenBoth"/>
            </a:pPr>
            <a:r>
              <a:rPr lang="pt-BR" dirty="0"/>
              <a:t>2 </a:t>
            </a:r>
          </a:p>
          <a:p>
            <a:pPr marL="514350" indent="-514350">
              <a:buAutoNum type="alphaUcParenBoth"/>
            </a:pPr>
            <a:r>
              <a:rPr lang="pt-BR" dirty="0"/>
              <a:t>1.5 </a:t>
            </a:r>
          </a:p>
          <a:p>
            <a:pPr marL="514350" indent="-514350">
              <a:buAutoNum type="alphaUcParenBoth"/>
            </a:pPr>
            <a:r>
              <a:rPr lang="pt-BR" dirty="0"/>
              <a:t>1 </a:t>
            </a:r>
          </a:p>
          <a:p>
            <a:pPr marL="514350" indent="-514350">
              <a:buAutoNum type="alphaUcParenBoth"/>
            </a:pPr>
            <a:r>
              <a:rPr lang="pt-BR" dirty="0"/>
              <a:t>0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0326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Processing</a:t>
            </a:r>
          </a:p>
        </p:txBody>
      </p:sp>
      <p:pic>
        <p:nvPicPr>
          <p:cNvPr id="4" name="image2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73" y="2232791"/>
            <a:ext cx="59563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24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73" y="4106644"/>
            <a:ext cx="5956300" cy="20716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01363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Processing</a:t>
            </a:r>
          </a:p>
        </p:txBody>
      </p:sp>
      <p:pic>
        <p:nvPicPr>
          <p:cNvPr id="6" name="image19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62" y="2224596"/>
            <a:ext cx="6495394" cy="200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2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62" y="4233040"/>
            <a:ext cx="6495394" cy="2004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58301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pic>
        <p:nvPicPr>
          <p:cNvPr id="4" name="image17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37" y="2617075"/>
            <a:ext cx="4630335" cy="2437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09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85" y="2617075"/>
            <a:ext cx="4690113" cy="2437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94048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Processing</a:t>
            </a:r>
          </a:p>
        </p:txBody>
      </p:sp>
      <p:pic>
        <p:nvPicPr>
          <p:cNvPr id="5" name="image1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23" y="2589760"/>
            <a:ext cx="7119037" cy="24315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17769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8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23" y="2313862"/>
            <a:ext cx="7108090" cy="23763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Processing</a:t>
            </a:r>
          </a:p>
        </p:txBody>
      </p:sp>
    </p:spTree>
    <p:extLst>
      <p:ext uri="{BB962C8B-B14F-4D97-AF65-F5344CB8AC3E}">
        <p14:creationId xmlns:p14="http://schemas.microsoft.com/office/powerpoint/2010/main" val="1473271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3.3. “Interactive Programming” and “Sample Interactive Program”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Ch. 3 self-check questions 19 </a:t>
            </a:r>
            <a:r>
              <a:rPr lang="en-US" sz="2600"/>
              <a:t>– 21.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132422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Interactive Programs &amp; Scanner Objects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[ 3.06 ]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40042597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Pokémon have experience values which they gain when one Pokémon wins against another</a:t>
            </a:r>
          </a:p>
          <a:p>
            <a:pPr marL="0" indent="0">
              <a:buNone/>
            </a:pPr>
            <a:r>
              <a:rPr lang="en-US" dirty="0"/>
              <a:t>These values are private (the user cannot see them) so in order to know what your EV is, you need to compute it yourself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write a program that helps us calculate EV!</a:t>
            </a:r>
          </a:p>
        </p:txBody>
      </p:sp>
    </p:spTree>
    <p:extLst>
      <p:ext uri="{BB962C8B-B14F-4D97-AF65-F5344CB8AC3E}">
        <p14:creationId xmlns:p14="http://schemas.microsoft.com/office/powerpoint/2010/main" val="37809813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java.util.*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Scanner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new Scanner (System.in);</a:t>
            </a:r>
          </a:p>
        </p:txBody>
      </p:sp>
    </p:spTree>
    <p:extLst>
      <p:ext uri="{BB962C8B-B14F-4D97-AF65-F5344CB8AC3E}">
        <p14:creationId xmlns:p14="http://schemas.microsoft.com/office/powerpoint/2010/main" val="37382651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(“Hit points:”);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(“Level: “);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level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79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Which of the following correctly </a:t>
            </a:r>
            <a:r>
              <a:rPr lang="en-US" i="1" dirty="0"/>
              <a:t>assigns</a:t>
            </a:r>
            <a:r>
              <a:rPr lang="en-US" dirty="0"/>
              <a:t> a value to the variable 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(A) x </a:t>
            </a:r>
            <a:r>
              <a:rPr lang="en-US" dirty="0" err="1"/>
              <a:t>int</a:t>
            </a:r>
            <a:r>
              <a:rPr lang="en-US" dirty="0"/>
              <a:t> = 5; </a:t>
            </a:r>
          </a:p>
          <a:p>
            <a:pPr marL="0" indent="0">
              <a:buNone/>
            </a:pPr>
            <a:r>
              <a:rPr lang="en-US" dirty="0"/>
              <a:t>(B) </a:t>
            </a:r>
            <a:r>
              <a:rPr lang="en-US" dirty="0" err="1"/>
              <a:t>int</a:t>
            </a:r>
            <a:r>
              <a:rPr lang="en-US" dirty="0"/>
              <a:t> x; </a:t>
            </a:r>
          </a:p>
          <a:p>
            <a:pPr marL="0" indent="0">
              <a:buNone/>
            </a:pPr>
            <a:r>
              <a:rPr lang="en-US" dirty="0"/>
              <a:t>(C) x = 5; </a:t>
            </a:r>
          </a:p>
          <a:p>
            <a:pPr marL="0" indent="0">
              <a:buNone/>
            </a:pPr>
            <a:r>
              <a:rPr lang="en-US" dirty="0"/>
              <a:t>(D) </a:t>
            </a:r>
            <a:r>
              <a:rPr lang="en-US" dirty="0" err="1"/>
              <a:t>int</a:t>
            </a:r>
            <a:r>
              <a:rPr lang="en-US" dirty="0"/>
              <a:t> x </a:t>
            </a:r>
          </a:p>
          <a:p>
            <a:pPr marL="0" indent="0">
              <a:buNone/>
            </a:pPr>
            <a:r>
              <a:rPr lang="en-US" dirty="0"/>
              <a:t>(E) x = 5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361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(“IV: ”);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iv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(“Base HP: “);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base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5471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//The Pokémon's EV is calculated using the input variables!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(((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10) * 100)/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2 *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100) * 4;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(“You have ” +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effort value points 		for your HP stat.”);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3487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Complete the following Practice-It self-check questions:</a:t>
            </a:r>
          </a:p>
          <a:p>
            <a:r>
              <a:rPr lang="en-US" dirty="0"/>
              <a:t>promptMultiplyBy2</a:t>
            </a:r>
          </a:p>
          <a:p>
            <a:r>
              <a:rPr lang="en-US" dirty="0" err="1"/>
              <a:t>SumNumbers</a:t>
            </a:r>
            <a:endParaRPr lang="en-US" dirty="0"/>
          </a:p>
          <a:p>
            <a:r>
              <a:rPr lang="en-US" dirty="0" err="1"/>
              <a:t>RobertPaulson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Complete the following Practice-It example questions:</a:t>
            </a:r>
          </a:p>
          <a:p>
            <a:r>
              <a:rPr lang="en-US" dirty="0"/>
              <a:t>scientific</a:t>
            </a:r>
          </a:p>
          <a:p>
            <a:r>
              <a:rPr lang="en-US" dirty="0" err="1"/>
              <a:t>cylinderSurfaceArea</a:t>
            </a:r>
            <a:endParaRPr lang="en-US" dirty="0"/>
          </a:p>
          <a:p>
            <a:r>
              <a:rPr lang="en-US" dirty="0" err="1"/>
              <a:t>sphereVolume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537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Outline Chapter 3, except for reading HW 3.4</a:t>
            </a:r>
          </a:p>
        </p:txBody>
      </p:sp>
    </p:spTree>
    <p:extLst>
      <p:ext uri="{BB962C8B-B14F-4D97-AF65-F5344CB8AC3E}">
        <p14:creationId xmlns:p14="http://schemas.microsoft.com/office/powerpoint/2010/main" val="34115350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Pokémon Battle Programming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[ 3.07 ]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5845901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7K5LEE9xxw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912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03717"/>
            <a:ext cx="9144000" cy="2387600"/>
          </a:xfrm>
        </p:spPr>
        <p:txBody>
          <a:bodyPr/>
          <a:lstStyle/>
          <a:p>
            <a:r>
              <a:rPr lang="en-US" dirty="0"/>
              <a:t>Pokémon Battle</a:t>
            </a:r>
          </a:p>
        </p:txBody>
      </p:sp>
    </p:spTree>
    <p:extLst>
      <p:ext uri="{BB962C8B-B14F-4D97-AF65-F5344CB8AC3E}">
        <p14:creationId xmlns:p14="http://schemas.microsoft.com/office/powerpoint/2010/main" val="21401237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program called </a:t>
            </a:r>
            <a:r>
              <a:rPr lang="en-US" dirty="0" err="1"/>
              <a:t>battleStart</a:t>
            </a:r>
            <a:r>
              <a:rPr lang="en-US" dirty="0"/>
              <a:t> that introduces the battle, prompts the user to choose their first Pokémon, and outputs the pairing e.g.: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Another trainer is issuing a challenge!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Which Pokémon do you choose?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Zebstrika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appeared.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It’s a Pokémon battle between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Arcanine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Zebstrika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00841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Write a method called damage that prompts the user for their base stats and reports damage done to their Pokémon in battle.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Use this formula: </a:t>
                </a:r>
              </a:p>
              <a:p>
                <a:r>
                  <a:rPr lang="en-US" dirty="0"/>
                  <a:t>Damage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𝐿𝑒𝑣𝑒𝑙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+10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250</m:t>
                            </m:r>
                          </m:den>
                        </m:f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𝐴𝑡𝑡𝑎𝑐𝑘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𝐷𝑒𝑓𝑒𝑛𝑠𝑒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𝐵𝑎𝑠𝑒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𝑀𝑜𝑑𝑖𝑓𝑖𝑒𝑟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Modifier = Same Type Attack Bonus (STAB) * Random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/>
                  <a:t>Hint: The </a:t>
                </a:r>
                <a:r>
                  <a:rPr lang="en-US" sz="2400" i="1" dirty="0" err="1"/>
                  <a:t>Pokemon</a:t>
                </a:r>
                <a:r>
                  <a:rPr lang="en-US" sz="2400" i="1" dirty="0"/>
                  <a:t> game always selects a random number between .85 and 1.0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67" b="-1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4984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2, Output: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Zebstrika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used Thunderbolt!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Trainer, what are your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Arcanine’s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stats?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Level: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Attack: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Defense: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Base: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STAB: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HP: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Damage method </a:t>
            </a:r>
            <a:r>
              <a:rPr lang="en-US" i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returns value</a:t>
            </a:r>
            <a:r>
              <a:rPr lang="en-US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Arcanine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sustained 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points damage.  HP are now 70.</a:t>
            </a:r>
          </a:p>
        </p:txBody>
      </p:sp>
    </p:spTree>
    <p:extLst>
      <p:ext uri="{BB962C8B-B14F-4D97-AF65-F5344CB8AC3E}">
        <p14:creationId xmlns:p14="http://schemas.microsoft.com/office/powerpoint/2010/main" val="181362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 Which of the following correctly </a:t>
            </a:r>
            <a:r>
              <a:rPr lang="en-US" i="1" dirty="0"/>
              <a:t>declares </a:t>
            </a:r>
            <a:r>
              <a:rPr lang="en-US" dirty="0"/>
              <a:t>a variable x of type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arenBoth"/>
            </a:pPr>
            <a:r>
              <a:rPr lang="en-US" dirty="0"/>
              <a:t>x </a:t>
            </a:r>
            <a:r>
              <a:rPr lang="en-US" dirty="0" err="1"/>
              <a:t>int</a:t>
            </a:r>
            <a:r>
              <a:rPr lang="en-US" dirty="0"/>
              <a:t> = 5; </a:t>
            </a:r>
          </a:p>
          <a:p>
            <a:pPr marL="0" indent="0">
              <a:buNone/>
            </a:pPr>
            <a:r>
              <a:rPr lang="en-US" dirty="0"/>
              <a:t>(B) </a:t>
            </a:r>
            <a:r>
              <a:rPr lang="en-US" dirty="0" err="1"/>
              <a:t>int</a:t>
            </a:r>
            <a:r>
              <a:rPr lang="en-US" dirty="0"/>
              <a:t> x; </a:t>
            </a:r>
          </a:p>
          <a:p>
            <a:pPr marL="0" indent="0">
              <a:buNone/>
            </a:pPr>
            <a:r>
              <a:rPr lang="en-US" dirty="0"/>
              <a:t>(C) x = 5; </a:t>
            </a:r>
          </a:p>
          <a:p>
            <a:pPr marL="0" indent="0">
              <a:buNone/>
            </a:pPr>
            <a:r>
              <a:rPr lang="en-US" dirty="0"/>
              <a:t>(D) </a:t>
            </a:r>
            <a:r>
              <a:rPr lang="en-US" dirty="0" err="1"/>
              <a:t>int</a:t>
            </a:r>
            <a:r>
              <a:rPr lang="en-US" dirty="0"/>
              <a:t> x </a:t>
            </a:r>
          </a:p>
          <a:p>
            <a:pPr marL="0" indent="0">
              <a:buNone/>
            </a:pPr>
            <a:r>
              <a:rPr lang="en-US" dirty="0"/>
              <a:t>(E) x = 5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98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method called </a:t>
            </a:r>
            <a:r>
              <a:rPr lang="en-US" dirty="0" err="1"/>
              <a:t>statsTable</a:t>
            </a:r>
            <a:r>
              <a:rPr lang="en-US" dirty="0"/>
              <a:t> that accepts the user’s </a:t>
            </a:r>
            <a:r>
              <a:rPr lang="en-US" dirty="0" err="1"/>
              <a:t>Pokemon</a:t>
            </a:r>
            <a:r>
              <a:rPr lang="en-US" dirty="0"/>
              <a:t> stats and learned moves as parameters, and outputs text similar to this: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3128962"/>
            <a:ext cx="5080000" cy="30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0598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63" y="548641"/>
            <a:ext cx="11437034" cy="61757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Sample output:</a:t>
            </a:r>
          </a:p>
          <a:p>
            <a:pPr marL="0" indent="0">
              <a:buNone/>
            </a:pPr>
            <a:r>
              <a:rPr lang="en-US" dirty="0"/>
              <a:t>You’re not required to align everything, but if you do, use escape sequences!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Name	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Alakazam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Level 	40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HP		96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ATTACK	52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DEFENSE	51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SP. ATK	121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SP. DEF	81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SPEED		107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Moves Learned:	Thunder Wave, Hidden Power, Psycho Cut, Recover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238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Summarize your class notes since the last exam.</a:t>
            </a:r>
          </a:p>
          <a:p>
            <a:pPr marL="0" indent="0">
              <a:buNone/>
            </a:pPr>
            <a:r>
              <a:rPr lang="en-US" sz="2600" dirty="0"/>
              <a:t>	If you are missing notes, get them from another student or 	supplement them from the textbook.</a:t>
            </a:r>
          </a:p>
        </p:txBody>
      </p:sp>
    </p:spTree>
    <p:extLst>
      <p:ext uri="{BB962C8B-B14F-4D97-AF65-F5344CB8AC3E}">
        <p14:creationId xmlns:p14="http://schemas.microsoft.com/office/powerpoint/2010/main" val="15349052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Finding and Fixing Errors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[ 3.08 ]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0566720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17784"/>
            <a:ext cx="9144000" cy="2387600"/>
          </a:xfrm>
        </p:spPr>
        <p:txBody>
          <a:bodyPr/>
          <a:lstStyle/>
          <a:p>
            <a:r>
              <a:rPr lang="en-US" dirty="0"/>
              <a:t>Homework Corrections</a:t>
            </a:r>
          </a:p>
        </p:txBody>
      </p:sp>
    </p:spTree>
    <p:extLst>
      <p:ext uri="{BB962C8B-B14F-4D97-AF65-F5344CB8AC3E}">
        <p14:creationId xmlns:p14="http://schemas.microsoft.com/office/powerpoint/2010/main" val="27798763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4.1 up to “Nested if else Statements”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4 self-check problems 1 – 6.</a:t>
            </a:r>
          </a:p>
        </p:txBody>
      </p:sp>
    </p:spTree>
    <p:extLst>
      <p:ext uri="{BB962C8B-B14F-4D97-AF65-F5344CB8AC3E}">
        <p14:creationId xmlns:p14="http://schemas.microsoft.com/office/powerpoint/2010/main" val="18581323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Relational Operators and if/else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[ 3.09 ]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9639944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92012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(test) {			test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or expression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		control statements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87263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(test) {			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	execute this code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cs typeface="Courier New" panose="02070309020205020404" pitchFamily="49" charset="0"/>
              </a:rPr>
              <a:t>when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dirty="0">
                <a:cs typeface="Courier New" panose="02070309020205020404" pitchFamily="49" charset="0"/>
              </a:rPr>
              <a:t> is true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execute this code always</a:t>
            </a:r>
          </a:p>
        </p:txBody>
      </p:sp>
    </p:spTree>
    <p:extLst>
      <p:ext uri="{BB962C8B-B14F-4D97-AF65-F5344CB8AC3E}">
        <p14:creationId xmlns:p14="http://schemas.microsoft.com/office/powerpoint/2010/main" val="31264990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(2 &lt; 3)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</p:txBody>
      </p:sp>
    </p:spTree>
    <p:extLst>
      <p:ext uri="{BB962C8B-B14F-4D97-AF65-F5344CB8AC3E}">
        <p14:creationId xmlns:p14="http://schemas.microsoft.com/office/powerpoint/2010/main" val="1849647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Consider the following code segment: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1;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x++;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x++;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*= 3;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x++;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arenBoth"/>
            </a:pPr>
            <a:r>
              <a:rPr lang="pt-BR" dirty="0"/>
              <a:t>1 </a:t>
            </a:r>
          </a:p>
          <a:p>
            <a:pPr marL="0" indent="0">
              <a:buNone/>
            </a:pPr>
            <a:r>
              <a:rPr lang="pt-BR" dirty="0"/>
              <a:t>(B) 3 </a:t>
            </a:r>
          </a:p>
          <a:p>
            <a:pPr marL="0" indent="0">
              <a:buNone/>
            </a:pPr>
            <a:r>
              <a:rPr lang="pt-BR" dirty="0"/>
              <a:t>(C) 9 </a:t>
            </a:r>
          </a:p>
          <a:p>
            <a:pPr marL="0" indent="0">
              <a:buNone/>
            </a:pPr>
            <a:r>
              <a:rPr lang="pt-BR" dirty="0"/>
              <a:t>(D) 10 </a:t>
            </a:r>
          </a:p>
          <a:p>
            <a:pPr marL="0" indent="0">
              <a:buNone/>
            </a:pPr>
            <a:r>
              <a:rPr lang="pt-BR" dirty="0"/>
              <a:t>(E) 11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011681"/>
            <a:ext cx="104912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What is the value of x after this code segment has been executed?</a:t>
            </a:r>
          </a:p>
        </p:txBody>
      </p:sp>
    </p:spTree>
    <p:extLst>
      <p:ext uri="{BB962C8B-B14F-4D97-AF65-F5344CB8AC3E}">
        <p14:creationId xmlns:p14="http://schemas.microsoft.com/office/powerpoint/2010/main" val="7182429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(3 &lt; 2){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</p:txBody>
      </p:sp>
    </p:spTree>
    <p:extLst>
      <p:ext uri="{BB962C8B-B14F-4D97-AF65-F5344CB8AC3E}">
        <p14:creationId xmlns:p14="http://schemas.microsoft.com/office/powerpoint/2010/main" val="33269085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 = 3;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j)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</p:txBody>
      </p:sp>
    </p:spTree>
    <p:extLst>
      <p:ext uri="{BB962C8B-B14F-4D97-AF65-F5344CB8AC3E}">
        <p14:creationId xmlns:p14="http://schemas.microsoft.com/office/powerpoint/2010/main" val="15193191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(test)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…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&lt;statement&gt;;…</a:t>
            </a:r>
          </a:p>
        </p:txBody>
      </p:sp>
    </p:spTree>
    <p:extLst>
      <p:ext uri="{BB962C8B-B14F-4D97-AF65-F5344CB8AC3E}">
        <p14:creationId xmlns:p14="http://schemas.microsoft.com/office/powerpoint/2010/main" val="26216133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(2 &lt; 3)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(“c”);</a:t>
            </a:r>
          </a:p>
        </p:txBody>
      </p:sp>
    </p:spTree>
    <p:extLst>
      <p:ext uri="{BB962C8B-B14F-4D97-AF65-F5344CB8AC3E}">
        <p14:creationId xmlns:p14="http://schemas.microsoft.com/office/powerpoint/2010/main" val="2693779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(5 &lt; 3){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}else{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(“c”);</a:t>
            </a:r>
          </a:p>
        </p:txBody>
      </p:sp>
    </p:spTree>
    <p:extLst>
      <p:ext uri="{BB962C8B-B14F-4D97-AF65-F5344CB8AC3E}">
        <p14:creationId xmlns:p14="http://schemas.microsoft.com/office/powerpoint/2010/main" val="24507998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17784"/>
            <a:ext cx="9144000" cy="2387600"/>
          </a:xfrm>
        </p:spPr>
        <p:txBody>
          <a:bodyPr/>
          <a:lstStyle/>
          <a:p>
            <a:r>
              <a:rPr lang="en-US" dirty="0" err="1"/>
              <a:t>Grudgeball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8889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z is odd</a:t>
            </a:r>
          </a:p>
        </p:txBody>
      </p:sp>
    </p:spTree>
    <p:extLst>
      <p:ext uri="{BB962C8B-B14F-4D97-AF65-F5344CB8AC3E}">
        <p14:creationId xmlns:p14="http://schemas.microsoft.com/office/powerpoint/2010/main" val="38181800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8386" y="3602038"/>
            <a:ext cx="9375228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z is not greater than y’s square root</a:t>
            </a:r>
          </a:p>
        </p:txBody>
      </p:sp>
    </p:spTree>
    <p:extLst>
      <p:ext uri="{BB962C8B-B14F-4D97-AF65-F5344CB8AC3E}">
        <p14:creationId xmlns:p14="http://schemas.microsoft.com/office/powerpoint/2010/main" val="2681644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8386" y="3602038"/>
            <a:ext cx="9375228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y is positive</a:t>
            </a:r>
          </a:p>
        </p:txBody>
      </p:sp>
    </p:spTree>
    <p:extLst>
      <p:ext uri="{BB962C8B-B14F-4D97-AF65-F5344CB8AC3E}">
        <p14:creationId xmlns:p14="http://schemas.microsoft.com/office/powerpoint/2010/main" val="22799435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Either x or y is even, the other is odd</a:t>
            </a:r>
          </a:p>
        </p:txBody>
      </p:sp>
    </p:spTree>
    <p:extLst>
      <p:ext uri="{BB962C8B-B14F-4D97-AF65-F5344CB8AC3E}">
        <p14:creationId xmlns:p14="http://schemas.microsoft.com/office/powerpoint/2010/main" val="2735047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BADD3A0624AA4E97287821B8F4D7D6" ma:contentTypeVersion="3" ma:contentTypeDescription="Create a new document." ma:contentTypeScope="" ma:versionID="d1f55a70bd1930e0ae5c5588ea58d234">
  <xsd:schema xmlns:xsd="http://www.w3.org/2001/XMLSchema" xmlns:xs="http://www.w3.org/2001/XMLSchema" xmlns:p="http://schemas.microsoft.com/office/2006/metadata/properties" xmlns:ns2="5edd459b-714d-42ed-b78f-512da7d1c14e" targetNamespace="http://schemas.microsoft.com/office/2006/metadata/properties" ma:root="true" ma:fieldsID="5a6a6e2895642296b7d1775ae73bc200" ns2:_="">
    <xsd:import namespace="5edd459b-714d-42ed-b78f-512da7d1c1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dd459b-714d-42ed-b78f-512da7d1c14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0685A1-D001-441C-87B5-E3D9F937CD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1D6406-86A6-4B83-A350-3A53ECE7F0F2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5edd459b-714d-42ed-b78f-512da7d1c14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43E52CA-3F5E-462C-A1A6-71D2AD0FBF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dd459b-714d-42ed-b78f-512da7d1c1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4300</Words>
  <Application>Microsoft Office PowerPoint</Application>
  <PresentationFormat>Widescreen</PresentationFormat>
  <Paragraphs>1064</Paragraphs>
  <Slides>173</Slides>
  <Notes>46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173</vt:i4>
      </vt:variant>
    </vt:vector>
  </HeadingPairs>
  <TitlesOfParts>
    <vt:vector size="181" baseType="lpstr">
      <vt:lpstr>Arial</vt:lpstr>
      <vt:lpstr>Calibri</vt:lpstr>
      <vt:lpstr>Calibri Light</vt:lpstr>
      <vt:lpstr>Cambria Math</vt:lpstr>
      <vt:lpstr>Courier New</vt:lpstr>
      <vt:lpstr>Tahoma</vt:lpstr>
      <vt:lpstr>Times New Roman</vt:lpstr>
      <vt:lpstr>Office Theme</vt:lpstr>
      <vt:lpstr>Test Review &amp; Reteach</vt:lpstr>
      <vt:lpstr>Test Review:</vt:lpstr>
      <vt:lpstr>1. What is a variable?</vt:lpstr>
      <vt:lpstr>2. What is operate precedence?</vt:lpstr>
      <vt:lpstr>3. What is the scope of a variable?</vt:lpstr>
      <vt:lpstr>4. What value does the following expression evaluate to?</vt:lpstr>
      <vt:lpstr>5. Which of the following correctly assigns a value to the variable x?</vt:lpstr>
      <vt:lpstr>6. Which of the following correctly declares a variable x of type int?</vt:lpstr>
      <vt:lpstr>7. Consider the following code segment:</vt:lpstr>
      <vt:lpstr>8. Consider the following code segment:</vt:lpstr>
      <vt:lpstr>9. What value does the following expression evaluate to?</vt:lpstr>
      <vt:lpstr>10. What value does the following expression evaluate to?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  <vt:lpstr>Parameters</vt:lpstr>
      <vt:lpstr>PowerPoint Presentation</vt:lpstr>
      <vt:lpstr>Old Program:</vt:lpstr>
      <vt:lpstr>Old Program:</vt:lpstr>
      <vt:lpstr>New Program:</vt:lpstr>
      <vt:lpstr>Calling Parameters:</vt:lpstr>
      <vt:lpstr>Actual vs Formal Parameters</vt:lpstr>
      <vt:lpstr>Mini Lessons</vt:lpstr>
      <vt:lpstr>Things to think about:</vt:lpstr>
      <vt:lpstr>Practice It:</vt:lpstr>
      <vt:lpstr>Homework</vt:lpstr>
      <vt:lpstr>Limitations of Parameters &amp; Multiple Parameters</vt:lpstr>
      <vt:lpstr>PowerPoint Presentation</vt:lpstr>
      <vt:lpstr>Using Multiple Parameters</vt:lpstr>
      <vt:lpstr>PowerPoint Presentation</vt:lpstr>
      <vt:lpstr>Worktime</vt:lpstr>
      <vt:lpstr>Homework</vt:lpstr>
      <vt:lpstr>Return Values</vt:lpstr>
      <vt:lpstr>Pokémon</vt:lpstr>
      <vt:lpstr>A program that returns a value:</vt:lpstr>
      <vt:lpstr>The new method header:</vt:lpstr>
      <vt:lpstr>The new method header:</vt:lpstr>
      <vt:lpstr>Practice It</vt:lpstr>
      <vt:lpstr>Pokémon Challenge</vt:lpstr>
      <vt:lpstr>Pokémon Challenge</vt:lpstr>
      <vt:lpstr>Homework</vt:lpstr>
      <vt:lpstr>Programming Project</vt:lpstr>
      <vt:lpstr>PowerPoint Presentation</vt:lpstr>
      <vt:lpstr>Exercise 1</vt:lpstr>
      <vt:lpstr>Exercise 1 Cont.</vt:lpstr>
      <vt:lpstr>Exercise 2</vt:lpstr>
      <vt:lpstr>Exercise 3</vt:lpstr>
      <vt:lpstr>Exercise 4</vt:lpstr>
      <vt:lpstr>Homework</vt:lpstr>
      <vt:lpstr>Using Objects and String Processing</vt:lpstr>
      <vt:lpstr>Worksheet</vt:lpstr>
      <vt:lpstr>Primitives, Objects, and String Processing</vt:lpstr>
      <vt:lpstr>PowerPoint Presentation</vt:lpstr>
      <vt:lpstr>Object Methods</vt:lpstr>
      <vt:lpstr>String Processing</vt:lpstr>
      <vt:lpstr>String Processing</vt:lpstr>
      <vt:lpstr>Errors</vt:lpstr>
      <vt:lpstr>String Processing</vt:lpstr>
      <vt:lpstr>String Processing</vt:lpstr>
      <vt:lpstr>Homework</vt:lpstr>
      <vt:lpstr>Interactive Programs &amp; Scanner Objects</vt:lpstr>
      <vt:lpstr>Calculating a Pokémon's EV:</vt:lpstr>
      <vt:lpstr>Calculating a Pokémon's EV:</vt:lpstr>
      <vt:lpstr>Calculating a Pokémon's EV:</vt:lpstr>
      <vt:lpstr>Calculating a Pokémon's EV:</vt:lpstr>
      <vt:lpstr>Calculating a Pokémon's EV:</vt:lpstr>
      <vt:lpstr>Practice It</vt:lpstr>
      <vt:lpstr>Homework</vt:lpstr>
      <vt:lpstr>Pokémon Battle Programming Project</vt:lpstr>
      <vt:lpstr>PowerPoint Presentation</vt:lpstr>
      <vt:lpstr>Pokémon Battle</vt:lpstr>
      <vt:lpstr>Exercise 1:</vt:lpstr>
      <vt:lpstr>Exercise 2:</vt:lpstr>
      <vt:lpstr>Exercise 2, Output:</vt:lpstr>
      <vt:lpstr>Exercise 3</vt:lpstr>
      <vt:lpstr>PowerPoint Presentation</vt:lpstr>
      <vt:lpstr>Homework</vt:lpstr>
      <vt:lpstr>Finding and Fixing Errors</vt:lpstr>
      <vt:lpstr>Homework Corrections</vt:lpstr>
      <vt:lpstr>Homework</vt:lpstr>
      <vt:lpstr>Relational Operators and if/else</vt:lpstr>
      <vt:lpstr>if statements</vt:lpstr>
      <vt:lpstr>if statements</vt:lpstr>
      <vt:lpstr>if statements</vt:lpstr>
      <vt:lpstr>if statements</vt:lpstr>
      <vt:lpstr>if statements</vt:lpstr>
      <vt:lpstr>if – else statements</vt:lpstr>
      <vt:lpstr>if – else statements</vt:lpstr>
      <vt:lpstr>if – else statements</vt:lpstr>
      <vt:lpstr>Grudgeball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Correct the statement header syntax:</vt:lpstr>
      <vt:lpstr>Correct the statement header syntax:</vt:lpstr>
      <vt:lpstr>Correct the statement header syntax:</vt:lpstr>
      <vt:lpstr>Correct the statement header syntax:</vt:lpstr>
      <vt:lpstr>Correct the statement header syntax:</vt:lpstr>
      <vt:lpstr>Correct the statement header syntax:</vt:lpstr>
      <vt:lpstr>PowerPoint Presentation</vt:lpstr>
      <vt:lpstr>Homework</vt:lpstr>
      <vt:lpstr>Nested if/else Statements</vt:lpstr>
      <vt:lpstr>Practice It:</vt:lpstr>
      <vt:lpstr>Homework</vt:lpstr>
      <vt:lpstr>Reducing Redundancy</vt:lpstr>
      <vt:lpstr>Classroom Competition</vt:lpstr>
      <vt:lpstr>Factor out redundant code from the following example by moving it out of the if/else statement, preserving the same output.</vt:lpstr>
      <vt:lpstr>PowerPoint Presentation</vt:lpstr>
      <vt:lpstr>Outline Chapter 4</vt:lpstr>
      <vt:lpstr>Homework</vt:lpstr>
      <vt:lpstr>Cumulative Algorithms</vt:lpstr>
      <vt:lpstr>Class Activity</vt:lpstr>
      <vt:lpstr>Pseudocode:</vt:lpstr>
      <vt:lpstr>Writing the program:</vt:lpstr>
      <vt:lpstr>Pseudocode</vt:lpstr>
      <vt:lpstr>Writing the program:</vt:lpstr>
      <vt:lpstr>Worksheet</vt:lpstr>
      <vt:lpstr>Homework</vt:lpstr>
      <vt:lpstr>While Loops</vt:lpstr>
      <vt:lpstr>Pseudocode for Pokemon Damage</vt:lpstr>
      <vt:lpstr>Categories of loops</vt:lpstr>
      <vt:lpstr>The while loop:</vt:lpstr>
      <vt:lpstr>PowerPoint Presentation</vt:lpstr>
      <vt:lpstr>Think-pair-share:</vt:lpstr>
      <vt:lpstr>Practice-It</vt:lpstr>
      <vt:lpstr>Homework</vt:lpstr>
      <vt:lpstr>Random Numbers</vt:lpstr>
      <vt:lpstr>When do we use randomization?</vt:lpstr>
      <vt:lpstr>Let’s make some random numbers:</vt:lpstr>
      <vt:lpstr>Let’s make some random numbers:</vt:lpstr>
      <vt:lpstr>Let’s make some random numbers:</vt:lpstr>
      <vt:lpstr>Think-Pair-Share</vt:lpstr>
      <vt:lpstr>Table 5.2:</vt:lpstr>
      <vt:lpstr>Practice-It</vt:lpstr>
      <vt:lpstr>Homework</vt:lpstr>
      <vt:lpstr>Fencepost &amp; Sentinel Loops</vt:lpstr>
      <vt:lpstr>Class activity:</vt:lpstr>
      <vt:lpstr>Class activity:</vt:lpstr>
      <vt:lpstr>Presentations</vt:lpstr>
      <vt:lpstr>Homework</vt:lpstr>
      <vt:lpstr>Boolean Logic</vt:lpstr>
      <vt:lpstr>What are these things?</vt:lpstr>
      <vt:lpstr>boolean : the easiest type!</vt:lpstr>
      <vt:lpstr>Making Booleans!</vt:lpstr>
      <vt:lpstr>Boolean Logic</vt:lpstr>
      <vt:lpstr>Boolean Logic</vt:lpstr>
      <vt:lpstr>Working with De Morgan’s Laws</vt:lpstr>
      <vt:lpstr>Programming Activity</vt:lpstr>
      <vt:lpstr>Homework</vt:lpstr>
      <vt:lpstr>Finding and Fixing Errors</vt:lpstr>
      <vt:lpstr>Today’s plan:</vt:lpstr>
      <vt:lpstr>Homework Regrade/Resubmit</vt:lpstr>
      <vt:lpstr>If you finish early:</vt:lpstr>
      <vt:lpstr>Homework</vt:lpstr>
      <vt:lpstr>Review</vt:lpstr>
      <vt:lpstr>What’s on the test?</vt:lpstr>
      <vt:lpstr>Review Questions</vt:lpstr>
      <vt:lpstr>Review Topics</vt:lpstr>
      <vt:lpstr>Good Luck!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Review &amp; Reteach</dc:title>
  <dc:creator>Julian Boss (Xtreme Consulting Group Inc)</dc:creator>
  <cp:lastModifiedBy>Kenney Chan</cp:lastModifiedBy>
  <cp:revision>35</cp:revision>
  <dcterms:created xsi:type="dcterms:W3CDTF">2016-08-17T20:14:45Z</dcterms:created>
  <dcterms:modified xsi:type="dcterms:W3CDTF">2016-10-28T23:12:35Z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0x010100BABADD3A0624AA4E97287821B8F4D7D6</vt:lpwstr>
  </property>
</Properties>
</file>